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96" r:id="rId13"/>
    <p:sldId id="292" r:id="rId14"/>
    <p:sldId id="293" r:id="rId15"/>
    <p:sldId id="294" r:id="rId16"/>
    <p:sldId id="295" r:id="rId17"/>
    <p:sldId id="267" r:id="rId18"/>
    <p:sldId id="268" r:id="rId19"/>
    <p:sldId id="269" r:id="rId20"/>
    <p:sldId id="270" r:id="rId21"/>
    <p:sldId id="271" r:id="rId22"/>
    <p:sldId id="272" r:id="rId23"/>
    <p:sldId id="274" r:id="rId24"/>
    <p:sldId id="275" r:id="rId25"/>
    <p:sldId id="276" r:id="rId26"/>
    <p:sldId id="277" r:id="rId27"/>
    <p:sldId id="278" r:id="rId28"/>
    <p:sldId id="280" r:id="rId29"/>
    <p:sldId id="281" r:id="rId30"/>
    <p:sldId id="282" r:id="rId31"/>
    <p:sldId id="283" r:id="rId32"/>
    <p:sldId id="284" r:id="rId33"/>
    <p:sldId id="285" r:id="rId34"/>
    <p:sldId id="298" r:id="rId35"/>
    <p:sldId id="297" r:id="rId36"/>
    <p:sldId id="288" r:id="rId37"/>
    <p:sldId id="289" r:id="rId38"/>
    <p:sldId id="290" r:id="rId39"/>
    <p:sldId id="291" r:id="rId40"/>
  </p:sldIdLst>
  <p:sldSz cx="18288000" cy="10287000"/>
  <p:notesSz cx="6858000" cy="9144000"/>
  <p:embeddedFontLst>
    <p:embeddedFont>
      <p:font typeface="Inter Bold" panose="020B0604020202020204" charset="0"/>
      <p:regular r:id="rId41"/>
    </p:embeddedFont>
    <p:embeddedFont>
      <p:font typeface="Be Vietnam Italics" panose="020B0604020202020204" charset="0"/>
      <p:regular r:id="rId42"/>
    </p:embeddedFont>
    <p:embeddedFont>
      <p:font typeface="Be Vietnam" panose="020B0604020202020204" charset="0"/>
      <p:regular r:id="rId43"/>
    </p:embeddedFont>
    <p:embeddedFont>
      <p:font typeface="Be Vietnam Ultra-Bold" panose="020B0604020202020204" charset="0"/>
      <p:regular r:id="rId44"/>
    </p:embeddedFont>
    <p:embeddedFont>
      <p:font typeface="Calibri" panose="020F0502020204030204" pitchFamily="34" charset="0"/>
      <p:regular r:id="rId45"/>
      <p:bold r:id="rId46"/>
      <p:italic r:id="rId47"/>
      <p:boldItalic r:id="rId48"/>
    </p:embeddedFont>
    <p:embeddedFont>
      <p:font typeface="Inter" panose="020B0604020202020204" charset="0"/>
      <p:regular r:id="rId49"/>
    </p:embeddedFont>
    <p:embeddedFont>
      <p:font typeface="Times New Roman" panose="02020603050405020304" pitchFamily="18" charset="0"/>
      <p:regular r:id="rId50"/>
    </p:embeddedFont>
    <p:embeddedFont>
      <p:font typeface="Merriweather Bold" panose="020B0604020202020204" charset="0"/>
      <p:regular r:id="rId51"/>
    </p:embeddedFont>
    <p:embeddedFont>
      <p:font typeface="Calibri (MS)" panose="020B0604020202020204" charset="0"/>
      <p:regular r:id="rId52"/>
    </p:embeddedFont>
    <p:embeddedFont>
      <p:font typeface="Paytone One" panose="020B0604020202020204"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9" d="100"/>
          <a:sy n="59" d="100"/>
        </p:scale>
        <p:origin x="46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5.fntdata"/><Relationship Id="rId53" Type="http://schemas.openxmlformats.org/officeDocument/2006/relationships/font" Target="fonts/font13.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06/12/2025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06/12/2025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06/12/2025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06/12/2025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fortressenebe/sleep-health-and-lifestyle-dataset-extended?utm_source=chatgpt.com"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F6FE"/>
        </a:solidFill>
        <a:effectLst/>
      </p:bgPr>
    </p:bg>
    <p:spTree>
      <p:nvGrpSpPr>
        <p:cNvPr id="1" name=""/>
        <p:cNvGrpSpPr/>
        <p:nvPr/>
      </p:nvGrpSpPr>
      <p:grpSpPr>
        <a:xfrm>
          <a:off x="0" y="0"/>
          <a:ext cx="0" cy="0"/>
          <a:chOff x="0" y="0"/>
          <a:chExt cx="0" cy="0"/>
        </a:xfrm>
      </p:grpSpPr>
      <p:grpSp>
        <p:nvGrpSpPr>
          <p:cNvPr id="2" name="Group 2"/>
          <p:cNvGrpSpPr/>
          <p:nvPr/>
        </p:nvGrpSpPr>
        <p:grpSpPr>
          <a:xfrm>
            <a:off x="857250" y="6150544"/>
            <a:ext cx="16573500" cy="2286000"/>
            <a:chOff x="0" y="0"/>
            <a:chExt cx="22098000" cy="3048000"/>
          </a:xfrm>
        </p:grpSpPr>
        <p:sp>
          <p:nvSpPr>
            <p:cNvPr id="3" name="Freeform 3" descr="image.png"/>
            <p:cNvSpPr/>
            <p:nvPr/>
          </p:nvSpPr>
          <p:spPr>
            <a:xfrm>
              <a:off x="0" y="0"/>
              <a:ext cx="22098000" cy="3048000"/>
            </a:xfrm>
            <a:custGeom>
              <a:avLst/>
              <a:gdLst/>
              <a:ahLst/>
              <a:cxnLst/>
              <a:rect l="l" t="t" r="r" b="b"/>
              <a:pathLst>
                <a:path w="22098000" h="3048000">
                  <a:moveTo>
                    <a:pt x="0" y="0"/>
                  </a:moveTo>
                  <a:lnTo>
                    <a:pt x="22098000" y="0"/>
                  </a:lnTo>
                  <a:lnTo>
                    <a:pt x="22098000" y="3048000"/>
                  </a:lnTo>
                  <a:lnTo>
                    <a:pt x="0" y="3048000"/>
                  </a:lnTo>
                  <a:lnTo>
                    <a:pt x="0" y="0"/>
                  </a:lnTo>
                  <a:close/>
                </a:path>
              </a:pathLst>
            </a:custGeom>
            <a:blipFill>
              <a:blip r:embed="rId2"/>
              <a:stretch>
                <a:fillRect b="-625"/>
              </a:stretch>
            </a:blipFill>
          </p:spPr>
        </p:sp>
      </p:grpSp>
      <p:sp>
        <p:nvSpPr>
          <p:cNvPr id="4" name="TextBox 4"/>
          <p:cNvSpPr txBox="1"/>
          <p:nvPr/>
        </p:nvSpPr>
        <p:spPr>
          <a:xfrm>
            <a:off x="442912" y="1688305"/>
            <a:ext cx="17402175" cy="2571599"/>
          </a:xfrm>
          <a:prstGeom prst="rect">
            <a:avLst/>
          </a:prstGeom>
        </p:spPr>
        <p:txBody>
          <a:bodyPr lIns="0" tIns="0" rIns="0" bIns="0" rtlCol="0" anchor="t">
            <a:spAutoFit/>
          </a:bodyPr>
          <a:lstStyle/>
          <a:p>
            <a:pPr algn="ctr">
              <a:lnSpc>
                <a:spcPts val="10366"/>
              </a:lnSpc>
            </a:pPr>
            <a:r>
              <a:rPr lang="en-US" sz="7200">
                <a:solidFill>
                  <a:srgbClr val="334155"/>
                </a:solidFill>
                <a:latin typeface="Paytone One"/>
                <a:ea typeface="Paytone One"/>
                <a:cs typeface="Paytone One"/>
                <a:sym typeface="Paytone One"/>
              </a:rPr>
              <a:t>Ứng Dụng Machine Learning</a:t>
            </a:r>
          </a:p>
          <a:p>
            <a:pPr algn="ctr">
              <a:lnSpc>
                <a:spcPts val="10366"/>
              </a:lnSpc>
            </a:pPr>
            <a:r>
              <a:rPr lang="en-US" sz="7200">
                <a:solidFill>
                  <a:srgbClr val="334155"/>
                </a:solidFill>
                <a:latin typeface="Paytone One"/>
                <a:ea typeface="Paytone One"/>
                <a:cs typeface="Paytone One"/>
                <a:sym typeface="Paytone One"/>
              </a:rPr>
              <a:t> Dự Đoán Chất Lượng Giấc Ngủ</a:t>
            </a:r>
          </a:p>
        </p:txBody>
      </p:sp>
      <p:sp>
        <p:nvSpPr>
          <p:cNvPr id="5" name="TextBox 5"/>
          <p:cNvSpPr txBox="1"/>
          <p:nvPr/>
        </p:nvSpPr>
        <p:spPr>
          <a:xfrm>
            <a:off x="857250" y="4492375"/>
            <a:ext cx="16573500" cy="591542"/>
          </a:xfrm>
          <a:prstGeom prst="rect">
            <a:avLst/>
          </a:prstGeom>
        </p:spPr>
        <p:txBody>
          <a:bodyPr lIns="0" tIns="0" rIns="0" bIns="0" rtlCol="0" anchor="t">
            <a:spAutoFit/>
          </a:bodyPr>
          <a:lstStyle/>
          <a:p>
            <a:pPr algn="ctr">
              <a:lnSpc>
                <a:spcPts val="5182"/>
              </a:lnSpc>
            </a:pPr>
            <a:r>
              <a:rPr lang="en-US" sz="2700">
                <a:solidFill>
                  <a:srgbClr val="0C336A"/>
                </a:solidFill>
                <a:latin typeface="Be Vietnam"/>
                <a:ea typeface="Be Vietnam"/>
                <a:cs typeface="Be Vietnam"/>
                <a:sym typeface="Be Vietnam"/>
              </a:rPr>
              <a:t>Tìm hiểu Mô hình Decision Tree &amp; Random Forest</a:t>
            </a:r>
          </a:p>
        </p:txBody>
      </p:sp>
      <p:sp>
        <p:nvSpPr>
          <p:cNvPr id="6" name="TextBox 6"/>
          <p:cNvSpPr txBox="1"/>
          <p:nvPr/>
        </p:nvSpPr>
        <p:spPr>
          <a:xfrm>
            <a:off x="1143000" y="6574407"/>
            <a:ext cx="16002000" cy="1042035"/>
          </a:xfrm>
          <a:prstGeom prst="rect">
            <a:avLst/>
          </a:prstGeom>
        </p:spPr>
        <p:txBody>
          <a:bodyPr lIns="0" tIns="0" rIns="0" bIns="0" rtlCol="0" anchor="t">
            <a:spAutoFit/>
          </a:bodyPr>
          <a:lstStyle/>
          <a:p>
            <a:pPr algn="ctr">
              <a:lnSpc>
                <a:spcPts val="4320"/>
              </a:lnSpc>
            </a:pPr>
            <a:r>
              <a:rPr lang="en-US" sz="2250" b="1">
                <a:solidFill>
                  <a:srgbClr val="334155"/>
                </a:solidFill>
                <a:latin typeface="Be Vietnam Ultra-Bold"/>
                <a:ea typeface="Be Vietnam Ultra-Bold"/>
                <a:cs typeface="Be Vietnam Ultra-Bold"/>
                <a:sym typeface="Be Vietnam Ultra-Bold"/>
              </a:rPr>
              <a:t>Người thực hiện: Đoàn Nhật Anh</a:t>
            </a:r>
          </a:p>
          <a:p>
            <a:pPr algn="ctr">
              <a:lnSpc>
                <a:spcPts val="4320"/>
              </a:lnSpc>
            </a:pPr>
            <a:r>
              <a:rPr lang="en-US" sz="2250" b="1">
                <a:solidFill>
                  <a:srgbClr val="334155"/>
                </a:solidFill>
                <a:latin typeface="Be Vietnam Ultra-Bold"/>
                <a:ea typeface="Be Vietnam Ultra-Bold"/>
                <a:cs typeface="Be Vietnam Ultra-Bold"/>
                <a:sym typeface="Be Vietnam Ultra-Bold"/>
              </a:rPr>
              <a:t>                               Đỗ Văn Ngọc</a:t>
            </a:r>
          </a:p>
        </p:txBody>
      </p:sp>
      <p:sp>
        <p:nvSpPr>
          <p:cNvPr id="7" name="TextBox 7"/>
          <p:cNvSpPr txBox="1"/>
          <p:nvPr/>
        </p:nvSpPr>
        <p:spPr>
          <a:xfrm>
            <a:off x="1143000" y="7817419"/>
            <a:ext cx="16002000" cy="499110"/>
          </a:xfrm>
          <a:prstGeom prst="rect">
            <a:avLst/>
          </a:prstGeom>
        </p:spPr>
        <p:txBody>
          <a:bodyPr lIns="0" tIns="0" rIns="0" bIns="0" rtlCol="0" anchor="t">
            <a:spAutoFit/>
          </a:bodyPr>
          <a:lstStyle/>
          <a:p>
            <a:pPr algn="ctr">
              <a:lnSpc>
                <a:spcPts val="4320"/>
              </a:lnSpc>
            </a:pPr>
            <a:r>
              <a:rPr lang="en-US" sz="2250" b="1" dirty="0" err="1">
                <a:solidFill>
                  <a:srgbClr val="334155"/>
                </a:solidFill>
                <a:latin typeface="Be Vietnam Ultra-Bold"/>
                <a:ea typeface="Be Vietnam Ultra-Bold"/>
                <a:cs typeface="Be Vietnam Ultra-Bold"/>
                <a:sym typeface="Be Vietnam Ultra-Bold"/>
              </a:rPr>
              <a:t>Môn</a:t>
            </a:r>
            <a:r>
              <a:rPr lang="en-US" sz="2250" b="1" dirty="0">
                <a:solidFill>
                  <a:srgbClr val="334155"/>
                </a:solidFill>
                <a:latin typeface="Be Vietnam Ultra-Bold"/>
                <a:ea typeface="Be Vietnam Ultra-Bold"/>
                <a:cs typeface="Be Vietnam Ultra-Bold"/>
                <a:sym typeface="Be Vietnam Ultra-Bold"/>
              </a:rPr>
              <a:t> </a:t>
            </a:r>
            <a:r>
              <a:rPr lang="en-US" sz="2250" b="1" dirty="0" err="1">
                <a:solidFill>
                  <a:srgbClr val="334155"/>
                </a:solidFill>
                <a:latin typeface="Be Vietnam Ultra-Bold"/>
                <a:ea typeface="Be Vietnam Ultra-Bold"/>
                <a:cs typeface="Be Vietnam Ultra-Bold"/>
                <a:sym typeface="Be Vietnam Ultra-Bold"/>
              </a:rPr>
              <a:t>học</a:t>
            </a:r>
            <a:r>
              <a:rPr lang="en-US" sz="2250" b="1" dirty="0">
                <a:solidFill>
                  <a:srgbClr val="334155"/>
                </a:solidFill>
                <a:latin typeface="Be Vietnam Ultra-Bold"/>
                <a:ea typeface="Be Vietnam Ultra-Bold"/>
                <a:cs typeface="Be Vietnam Ultra-Bold"/>
                <a:sym typeface="Be Vietnam Ultra-Bold"/>
              </a:rPr>
              <a:t>:</a:t>
            </a:r>
            <a:r>
              <a:rPr lang="en-US" sz="2250" dirty="0">
                <a:solidFill>
                  <a:srgbClr val="334155"/>
                </a:solidFill>
                <a:latin typeface="Be Vietnam"/>
                <a:ea typeface="Be Vietnam"/>
                <a:cs typeface="Be Vietnam"/>
                <a:sym typeface="Be Vietnam"/>
              </a:rPr>
              <a:t> Machine Learning</a:t>
            </a:r>
          </a:p>
        </p:txBody>
      </p:sp>
      <p:sp>
        <p:nvSpPr>
          <p:cNvPr id="8" name="Rectangle 7"/>
          <p:cNvSpPr/>
          <p:nvPr/>
        </p:nvSpPr>
        <p:spPr>
          <a:xfrm>
            <a:off x="6646367" y="8462134"/>
            <a:ext cx="4995278" cy="561757"/>
          </a:xfrm>
          <a:prstGeom prst="rect">
            <a:avLst/>
          </a:prstGeom>
        </p:spPr>
        <p:txBody>
          <a:bodyPr wrap="none">
            <a:spAutoFit/>
          </a:bodyPr>
          <a:lstStyle/>
          <a:p>
            <a:pPr algn="ctr">
              <a:lnSpc>
                <a:spcPts val="4320"/>
              </a:lnSpc>
            </a:pPr>
            <a:r>
              <a:rPr lang="en-US" sz="2000" b="1" dirty="0" smtClean="0">
                <a:solidFill>
                  <a:srgbClr val="334155"/>
                </a:solidFill>
                <a:latin typeface="Be Vietnam Ultra-Bold"/>
                <a:ea typeface="Be Vietnam Ultra-Bold"/>
                <a:cs typeface="Be Vietnam Ultra-Bold"/>
                <a:sym typeface="Be Vietnam Ultra-Bold"/>
              </a:rPr>
              <a:t>GV </a:t>
            </a:r>
            <a:r>
              <a:rPr lang="en-US" sz="2000" b="1" dirty="0" err="1">
                <a:solidFill>
                  <a:srgbClr val="334155"/>
                </a:solidFill>
                <a:latin typeface="Be Vietnam Ultra-Bold"/>
                <a:ea typeface="Be Vietnam Ultra-Bold"/>
                <a:cs typeface="Be Vietnam Ultra-Bold"/>
                <a:sym typeface="Be Vietnam Ultra-Bold"/>
              </a:rPr>
              <a:t>h</a:t>
            </a:r>
            <a:r>
              <a:rPr lang="en-US" sz="2000" b="1" dirty="0" err="1" smtClean="0">
                <a:solidFill>
                  <a:srgbClr val="334155"/>
                </a:solidFill>
                <a:latin typeface="Be Vietnam Ultra-Bold"/>
                <a:ea typeface="Be Vietnam Ultra-Bold"/>
                <a:cs typeface="Be Vietnam Ultra-Bold"/>
                <a:sym typeface="Be Vietnam Ultra-Bold"/>
              </a:rPr>
              <a:t>ướng</a:t>
            </a:r>
            <a:r>
              <a:rPr lang="en-US" sz="2000" b="1" dirty="0" smtClean="0">
                <a:solidFill>
                  <a:srgbClr val="334155"/>
                </a:solidFill>
                <a:latin typeface="Be Vietnam Ultra-Bold"/>
                <a:ea typeface="Be Vietnam Ultra-Bold"/>
                <a:cs typeface="Be Vietnam Ultra-Bold"/>
                <a:sym typeface="Be Vietnam Ultra-Bold"/>
              </a:rPr>
              <a:t> </a:t>
            </a:r>
            <a:r>
              <a:rPr lang="en-US" sz="2000" b="1" dirty="0" err="1" smtClean="0">
                <a:solidFill>
                  <a:srgbClr val="334155"/>
                </a:solidFill>
                <a:latin typeface="Be Vietnam Ultra-Bold"/>
                <a:ea typeface="Be Vietnam Ultra-Bold"/>
                <a:cs typeface="Be Vietnam Ultra-Bold"/>
                <a:sym typeface="Be Vietnam Ultra-Bold"/>
              </a:rPr>
              <a:t>dẫn</a:t>
            </a:r>
            <a:r>
              <a:rPr lang="en-US" sz="2000" b="1" dirty="0" smtClean="0">
                <a:solidFill>
                  <a:srgbClr val="334155"/>
                </a:solidFill>
                <a:latin typeface="Be Vietnam Ultra-Bold"/>
                <a:ea typeface="Be Vietnam Ultra-Bold"/>
                <a:cs typeface="Be Vietnam Ultra-Bold"/>
                <a:sym typeface="Be Vietnam Ultra-Bold"/>
              </a:rPr>
              <a:t>:</a:t>
            </a:r>
            <a:r>
              <a:rPr lang="en-US" sz="2000" dirty="0" smtClean="0">
                <a:solidFill>
                  <a:srgbClr val="334155"/>
                </a:solidFill>
                <a:latin typeface="Be Vietnam"/>
                <a:ea typeface="Be Vietnam"/>
                <a:cs typeface="Be Vietnam"/>
                <a:sym typeface="Be Vietnam"/>
              </a:rPr>
              <a:t> PGS.TS </a:t>
            </a:r>
            <a:r>
              <a:rPr lang="en-US" sz="2000" dirty="0" err="1" smtClean="0">
                <a:solidFill>
                  <a:srgbClr val="334155"/>
                </a:solidFill>
                <a:latin typeface="Be Vietnam"/>
                <a:ea typeface="Be Vietnam"/>
                <a:cs typeface="Be Vietnam"/>
                <a:sym typeface="Be Vietnam"/>
              </a:rPr>
              <a:t>Nguyễn</a:t>
            </a:r>
            <a:r>
              <a:rPr lang="en-US" sz="2000" dirty="0" smtClean="0">
                <a:solidFill>
                  <a:srgbClr val="334155"/>
                </a:solidFill>
                <a:latin typeface="Be Vietnam"/>
                <a:ea typeface="Be Vietnam"/>
                <a:cs typeface="Be Vietnam"/>
                <a:sym typeface="Be Vietnam"/>
              </a:rPr>
              <a:t> </a:t>
            </a:r>
            <a:r>
              <a:rPr lang="en-US" sz="2000" dirty="0" err="1" smtClean="0">
                <a:solidFill>
                  <a:srgbClr val="334155"/>
                </a:solidFill>
                <a:latin typeface="Be Vietnam"/>
                <a:ea typeface="Be Vietnam"/>
                <a:cs typeface="Be Vietnam"/>
                <a:sym typeface="Be Vietnam"/>
              </a:rPr>
              <a:t>Văn</a:t>
            </a:r>
            <a:r>
              <a:rPr lang="en-US" sz="2000" dirty="0" smtClean="0">
                <a:solidFill>
                  <a:srgbClr val="334155"/>
                </a:solidFill>
                <a:latin typeface="Be Vietnam"/>
                <a:ea typeface="Be Vietnam"/>
                <a:cs typeface="Be Vietnam"/>
                <a:sym typeface="Be Vietnam"/>
              </a:rPr>
              <a:t> </a:t>
            </a:r>
            <a:r>
              <a:rPr lang="en-US" sz="2000" dirty="0" err="1" smtClean="0">
                <a:solidFill>
                  <a:srgbClr val="334155"/>
                </a:solidFill>
                <a:latin typeface="Be Vietnam"/>
                <a:ea typeface="Be Vietnam"/>
                <a:cs typeface="Be Vietnam"/>
                <a:sym typeface="Be Vietnam"/>
              </a:rPr>
              <a:t>Hậu</a:t>
            </a:r>
            <a:endParaRPr lang="en-US" sz="2000" dirty="0">
              <a:solidFill>
                <a:srgbClr val="334155"/>
              </a:solidFill>
              <a:latin typeface="Be Vietnam"/>
              <a:ea typeface="Be Vietnam"/>
              <a:cs typeface="Be Vietnam"/>
              <a:sym typeface="Be Vietna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grpSp>
        <p:nvGrpSpPr>
          <p:cNvPr id="2" name="Group 2"/>
          <p:cNvGrpSpPr/>
          <p:nvPr/>
        </p:nvGrpSpPr>
        <p:grpSpPr>
          <a:xfrm>
            <a:off x="8629764" y="2395191"/>
            <a:ext cx="9447710" cy="6085121"/>
            <a:chOff x="0" y="0"/>
            <a:chExt cx="12596946" cy="8113494"/>
          </a:xfrm>
        </p:grpSpPr>
        <p:sp>
          <p:nvSpPr>
            <p:cNvPr id="3" name="Freeform 3"/>
            <p:cNvSpPr/>
            <p:nvPr/>
          </p:nvSpPr>
          <p:spPr>
            <a:xfrm>
              <a:off x="0" y="0"/>
              <a:ext cx="12596946" cy="8113451"/>
            </a:xfrm>
            <a:custGeom>
              <a:avLst/>
              <a:gdLst/>
              <a:ahLst/>
              <a:cxnLst/>
              <a:rect l="l" t="t" r="r" b="b"/>
              <a:pathLst>
                <a:path w="12596946" h="8113451">
                  <a:moveTo>
                    <a:pt x="0" y="0"/>
                  </a:moveTo>
                  <a:lnTo>
                    <a:pt x="12596946" y="0"/>
                  </a:lnTo>
                  <a:lnTo>
                    <a:pt x="12596946" y="8113451"/>
                  </a:lnTo>
                  <a:lnTo>
                    <a:pt x="0" y="8113451"/>
                  </a:lnTo>
                  <a:lnTo>
                    <a:pt x="0" y="0"/>
                  </a:lnTo>
                  <a:close/>
                </a:path>
              </a:pathLst>
            </a:custGeom>
            <a:blipFill>
              <a:blip r:embed="rId2"/>
              <a:stretch>
                <a:fillRect l="-248" r="-248"/>
              </a:stretch>
            </a:blipFill>
          </p:spPr>
        </p:sp>
      </p:grpSp>
      <p:grpSp>
        <p:nvGrpSpPr>
          <p:cNvPr id="4" name="Group 4"/>
          <p:cNvGrpSpPr/>
          <p:nvPr/>
        </p:nvGrpSpPr>
        <p:grpSpPr>
          <a:xfrm>
            <a:off x="857250" y="1791518"/>
            <a:ext cx="16573500" cy="28575"/>
            <a:chOff x="0" y="0"/>
            <a:chExt cx="22098000" cy="38100"/>
          </a:xfrm>
        </p:grpSpPr>
        <p:sp>
          <p:nvSpPr>
            <p:cNvPr id="5" name="Freeform 5"/>
            <p:cNvSpPr/>
            <p:nvPr/>
          </p:nvSpPr>
          <p:spPr>
            <a:xfrm>
              <a:off x="0" y="0"/>
              <a:ext cx="22098000" cy="38100"/>
            </a:xfrm>
            <a:custGeom>
              <a:avLst/>
              <a:gdLst/>
              <a:ahLst/>
              <a:cxnLst/>
              <a:rect l="l" t="t" r="r" b="b"/>
              <a:pathLst>
                <a:path w="22098000" h="38100">
                  <a:moveTo>
                    <a:pt x="0" y="0"/>
                  </a:moveTo>
                  <a:lnTo>
                    <a:pt x="22098000" y="0"/>
                  </a:lnTo>
                  <a:lnTo>
                    <a:pt x="22098000" y="38100"/>
                  </a:lnTo>
                  <a:lnTo>
                    <a:pt x="0" y="38100"/>
                  </a:lnTo>
                  <a:close/>
                </a:path>
              </a:pathLst>
            </a:custGeom>
            <a:solidFill>
              <a:srgbClr val="334155"/>
            </a:solidFill>
            <a:ln w="12700">
              <a:solidFill>
                <a:srgbClr val="000000"/>
              </a:solidFill>
            </a:ln>
          </p:spPr>
        </p:sp>
      </p:grpSp>
      <p:sp>
        <p:nvSpPr>
          <p:cNvPr id="6" name="TextBox 6"/>
          <p:cNvSpPr txBox="1"/>
          <p:nvPr/>
        </p:nvSpPr>
        <p:spPr>
          <a:xfrm>
            <a:off x="857250" y="647700"/>
            <a:ext cx="8932902" cy="923012"/>
          </a:xfrm>
          <a:prstGeom prst="rect">
            <a:avLst/>
          </a:prstGeom>
        </p:spPr>
        <p:txBody>
          <a:bodyPr lIns="0" tIns="0" rIns="0" bIns="0" rtlCol="0" anchor="t">
            <a:spAutoFit/>
          </a:bodyPr>
          <a:lstStyle/>
          <a:p>
            <a:pPr algn="l">
              <a:lnSpc>
                <a:spcPts val="6802"/>
              </a:lnSpc>
            </a:pPr>
            <a:r>
              <a:rPr lang="en-US" sz="4725">
                <a:solidFill>
                  <a:srgbClr val="334155"/>
                </a:solidFill>
                <a:latin typeface="Calibri (MS)"/>
                <a:ea typeface="Calibri (MS)"/>
                <a:cs typeface="Calibri (MS)"/>
                <a:sym typeface="Calibri (MS)"/>
              </a:rPr>
              <a:t>2.3 Phân phối nhãn (Target Variable)</a:t>
            </a:r>
          </a:p>
        </p:txBody>
      </p:sp>
      <p:sp>
        <p:nvSpPr>
          <p:cNvPr id="7" name="TextBox 7"/>
          <p:cNvSpPr txBox="1"/>
          <p:nvPr/>
        </p:nvSpPr>
        <p:spPr>
          <a:xfrm>
            <a:off x="756394" y="2574100"/>
            <a:ext cx="4464606" cy="551688"/>
          </a:xfrm>
          <a:prstGeom prst="rect">
            <a:avLst/>
          </a:prstGeom>
        </p:spPr>
        <p:txBody>
          <a:bodyPr lIns="0" tIns="0" rIns="0" bIns="0" rtlCol="0" anchor="t">
            <a:spAutoFit/>
          </a:bodyPr>
          <a:lstStyle/>
          <a:p>
            <a:pPr algn="l">
              <a:lnSpc>
                <a:spcPts val="4536"/>
              </a:lnSpc>
            </a:pPr>
            <a:r>
              <a:rPr lang="en-US" sz="3150">
                <a:solidFill>
                  <a:srgbClr val="0C336A"/>
                </a:solidFill>
                <a:latin typeface="Paytone One"/>
                <a:ea typeface="Paytone One"/>
                <a:cs typeface="Paytone One"/>
                <a:sym typeface="Paytone One"/>
              </a:rPr>
              <a:t>Quality of Sleep (1-10)</a:t>
            </a:r>
          </a:p>
        </p:txBody>
      </p:sp>
      <p:sp>
        <p:nvSpPr>
          <p:cNvPr id="8" name="TextBox 8"/>
          <p:cNvSpPr txBox="1"/>
          <p:nvPr/>
        </p:nvSpPr>
        <p:spPr>
          <a:xfrm>
            <a:off x="756394" y="3254097"/>
            <a:ext cx="8001000" cy="1076325"/>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Dữ liệu mục tiêu có thể được gom nhóm để chuyển về bài toán Classification:</a:t>
            </a:r>
          </a:p>
        </p:txBody>
      </p:sp>
      <p:sp>
        <p:nvSpPr>
          <p:cNvPr id="9" name="TextBox 9"/>
          <p:cNvSpPr txBox="1"/>
          <p:nvPr/>
        </p:nvSpPr>
        <p:spPr>
          <a:xfrm>
            <a:off x="756394" y="6483072"/>
            <a:ext cx="8001000" cy="1076325"/>
          </a:xfrm>
          <a:prstGeom prst="rect">
            <a:avLst/>
          </a:prstGeom>
        </p:spPr>
        <p:txBody>
          <a:bodyPr lIns="0" tIns="0" rIns="0" bIns="0" rtlCol="0" anchor="t">
            <a:spAutoFit/>
          </a:bodyPr>
          <a:lstStyle/>
          <a:p>
            <a:pPr algn="l">
              <a:lnSpc>
                <a:spcPts val="4320"/>
              </a:lnSpc>
            </a:pPr>
            <a:r>
              <a:rPr lang="en-US" sz="2250" i="1">
                <a:solidFill>
                  <a:srgbClr val="0C336A"/>
                </a:solidFill>
                <a:latin typeface="Be Vietnam Italics"/>
                <a:ea typeface="Be Vietnam Italics"/>
                <a:cs typeface="Be Vietnam Italics"/>
                <a:sym typeface="Be Vietnam Italics"/>
              </a:rPr>
              <a:t>Việc gom nhóm giúp mô hình học các mẫu tổng quát tốt hơn là dự đoán điểm số chính xác từng đơn vị.</a:t>
            </a:r>
          </a:p>
        </p:txBody>
      </p:sp>
      <p:sp>
        <p:nvSpPr>
          <p:cNvPr id="10" name="TextBox 10"/>
          <p:cNvSpPr txBox="1"/>
          <p:nvPr/>
        </p:nvSpPr>
        <p:spPr>
          <a:xfrm flipV="1">
            <a:off x="857249" y="4541460"/>
            <a:ext cx="109402" cy="346249"/>
          </a:xfrm>
          <a:prstGeom prst="rect">
            <a:avLst/>
          </a:prstGeom>
        </p:spPr>
        <p:txBody>
          <a:bodyPr wrap="square" lIns="0" tIns="0" rIns="0" bIns="0" rtlCol="0" anchor="t">
            <a:spAutoFit/>
          </a:bodyPr>
          <a:lstStyle/>
          <a:p>
            <a:pPr algn="l">
              <a:lnSpc>
                <a:spcPts val="2700"/>
              </a:lnSpc>
            </a:pPr>
            <a:r>
              <a:rPr lang="en-US" sz="2250" dirty="0">
                <a:solidFill>
                  <a:srgbClr val="0C336A"/>
                </a:solidFill>
                <a:latin typeface="Be Vietnam"/>
                <a:ea typeface="Be Vietnam"/>
                <a:cs typeface="Be Vietnam"/>
                <a:sym typeface="Be Vietnam"/>
              </a:rPr>
              <a:t>•</a:t>
            </a:r>
          </a:p>
        </p:txBody>
      </p:sp>
      <p:sp>
        <p:nvSpPr>
          <p:cNvPr id="11" name="TextBox 11"/>
          <p:cNvSpPr txBox="1"/>
          <p:nvPr/>
        </p:nvSpPr>
        <p:spPr>
          <a:xfrm>
            <a:off x="1432669" y="4397097"/>
            <a:ext cx="7324725" cy="499110"/>
          </a:xfrm>
          <a:prstGeom prst="rect">
            <a:avLst/>
          </a:prstGeom>
        </p:spPr>
        <p:txBody>
          <a:bodyPr lIns="0" tIns="0" rIns="0" bIns="0" rtlCol="0" anchor="t">
            <a:spAutoFit/>
          </a:bodyPr>
          <a:lstStyle/>
          <a:p>
            <a:pPr algn="l">
              <a:lnSpc>
                <a:spcPts val="4320"/>
              </a:lnSpc>
            </a:pPr>
            <a:r>
              <a:rPr lang="en-US" sz="2250" b="1">
                <a:solidFill>
                  <a:srgbClr val="0C336A"/>
                </a:solidFill>
                <a:latin typeface="Be Vietnam Ultra-Bold"/>
                <a:ea typeface="Be Vietnam Ultra-Bold"/>
                <a:cs typeface="Be Vietnam Ultra-Bold"/>
                <a:sym typeface="Be Vietnam Ultra-Bold"/>
              </a:rPr>
              <a:t>Poor (Kém):</a:t>
            </a:r>
            <a:r>
              <a:rPr lang="en-US" sz="2250">
                <a:solidFill>
                  <a:srgbClr val="0C336A"/>
                </a:solidFill>
                <a:latin typeface="Be Vietnam"/>
                <a:ea typeface="Be Vietnam"/>
                <a:cs typeface="Be Vietnam"/>
                <a:sym typeface="Be Vietnam"/>
              </a:rPr>
              <a:t> Điểm  &lt;=5 → nhóm 0</a:t>
            </a:r>
          </a:p>
        </p:txBody>
      </p:sp>
      <p:sp>
        <p:nvSpPr>
          <p:cNvPr id="12" name="TextBox 12"/>
          <p:cNvSpPr txBox="1"/>
          <p:nvPr/>
        </p:nvSpPr>
        <p:spPr>
          <a:xfrm>
            <a:off x="890026" y="5178251"/>
            <a:ext cx="176774" cy="346249"/>
          </a:xfrm>
          <a:prstGeom prst="rect">
            <a:avLst/>
          </a:prstGeom>
        </p:spPr>
        <p:txBody>
          <a:bodyPr wrap="square" lIns="0" tIns="0" rIns="0" bIns="0" rtlCol="0" anchor="t">
            <a:spAutoFit/>
          </a:bodyPr>
          <a:lstStyle/>
          <a:p>
            <a:pPr algn="l">
              <a:lnSpc>
                <a:spcPts val="2700"/>
              </a:lnSpc>
            </a:pPr>
            <a:r>
              <a:rPr lang="en-US" sz="2250" dirty="0">
                <a:solidFill>
                  <a:srgbClr val="0C336A"/>
                </a:solidFill>
                <a:latin typeface="Be Vietnam"/>
                <a:ea typeface="Be Vietnam"/>
                <a:cs typeface="Be Vietnam"/>
                <a:sym typeface="Be Vietnam"/>
              </a:rPr>
              <a:t>•</a:t>
            </a:r>
          </a:p>
        </p:txBody>
      </p:sp>
      <p:sp>
        <p:nvSpPr>
          <p:cNvPr id="13" name="TextBox 13"/>
          <p:cNvSpPr txBox="1"/>
          <p:nvPr/>
        </p:nvSpPr>
        <p:spPr>
          <a:xfrm>
            <a:off x="1432669" y="5068609"/>
            <a:ext cx="7324725" cy="499110"/>
          </a:xfrm>
          <a:prstGeom prst="rect">
            <a:avLst/>
          </a:prstGeom>
        </p:spPr>
        <p:txBody>
          <a:bodyPr lIns="0" tIns="0" rIns="0" bIns="0" rtlCol="0" anchor="t">
            <a:spAutoFit/>
          </a:bodyPr>
          <a:lstStyle/>
          <a:p>
            <a:pPr algn="l">
              <a:lnSpc>
                <a:spcPts val="4320"/>
              </a:lnSpc>
            </a:pPr>
            <a:r>
              <a:rPr lang="en-US" sz="2250" b="1">
                <a:solidFill>
                  <a:srgbClr val="0C336A"/>
                </a:solidFill>
                <a:latin typeface="Be Vietnam Ultra-Bold"/>
                <a:ea typeface="Be Vietnam Ultra-Bold"/>
                <a:cs typeface="Be Vietnam Ultra-Bold"/>
                <a:sym typeface="Be Vietnam Ultra-Bold"/>
              </a:rPr>
              <a:t>Average (Trung bình):</a:t>
            </a:r>
            <a:r>
              <a:rPr lang="en-US" sz="2250">
                <a:solidFill>
                  <a:srgbClr val="0C336A"/>
                </a:solidFill>
                <a:latin typeface="Be Vietnam"/>
                <a:ea typeface="Be Vietnam"/>
                <a:cs typeface="Be Vietnam"/>
                <a:sym typeface="Be Vietnam"/>
              </a:rPr>
              <a:t> Điểm 6- 7 → nhóm 1</a:t>
            </a:r>
          </a:p>
        </p:txBody>
      </p:sp>
      <p:sp>
        <p:nvSpPr>
          <p:cNvPr id="14" name="TextBox 14"/>
          <p:cNvSpPr txBox="1"/>
          <p:nvPr/>
        </p:nvSpPr>
        <p:spPr>
          <a:xfrm>
            <a:off x="914400" y="5854065"/>
            <a:ext cx="122465" cy="346249"/>
          </a:xfrm>
          <a:prstGeom prst="rect">
            <a:avLst/>
          </a:prstGeom>
        </p:spPr>
        <p:txBody>
          <a:bodyPr wrap="square" lIns="0" tIns="0" rIns="0" bIns="0" rtlCol="0" anchor="t">
            <a:spAutoFit/>
          </a:bodyPr>
          <a:lstStyle/>
          <a:p>
            <a:pPr algn="l">
              <a:lnSpc>
                <a:spcPts val="2700"/>
              </a:lnSpc>
            </a:pPr>
            <a:r>
              <a:rPr lang="en-US" sz="2250" dirty="0">
                <a:solidFill>
                  <a:srgbClr val="0C336A"/>
                </a:solidFill>
                <a:latin typeface="Be Vietnam"/>
                <a:ea typeface="Be Vietnam"/>
                <a:cs typeface="Be Vietnam"/>
                <a:sym typeface="Be Vietnam"/>
              </a:rPr>
              <a:t>•</a:t>
            </a:r>
          </a:p>
        </p:txBody>
      </p:sp>
      <p:sp>
        <p:nvSpPr>
          <p:cNvPr id="15" name="TextBox 15"/>
          <p:cNvSpPr txBox="1"/>
          <p:nvPr/>
        </p:nvSpPr>
        <p:spPr>
          <a:xfrm>
            <a:off x="1432669" y="5740122"/>
            <a:ext cx="7324725" cy="499110"/>
          </a:xfrm>
          <a:prstGeom prst="rect">
            <a:avLst/>
          </a:prstGeom>
        </p:spPr>
        <p:txBody>
          <a:bodyPr lIns="0" tIns="0" rIns="0" bIns="0" rtlCol="0" anchor="t">
            <a:spAutoFit/>
          </a:bodyPr>
          <a:lstStyle/>
          <a:p>
            <a:pPr algn="l">
              <a:lnSpc>
                <a:spcPts val="4320"/>
              </a:lnSpc>
            </a:pPr>
            <a:r>
              <a:rPr lang="en-US" sz="2250" b="1">
                <a:solidFill>
                  <a:srgbClr val="0C336A"/>
                </a:solidFill>
                <a:latin typeface="Be Vietnam Ultra-Bold"/>
                <a:ea typeface="Be Vietnam Ultra-Bold"/>
                <a:cs typeface="Be Vietnam Ultra-Bold"/>
                <a:sym typeface="Be Vietnam Ultra-Bold"/>
              </a:rPr>
              <a:t>Good (Tốt):</a:t>
            </a:r>
            <a:r>
              <a:rPr lang="en-US" sz="2250">
                <a:solidFill>
                  <a:srgbClr val="0C336A"/>
                </a:solidFill>
                <a:latin typeface="Be Vietnam"/>
                <a:ea typeface="Be Vietnam"/>
                <a:cs typeface="Be Vietnam"/>
                <a:sym typeface="Be Vietnam"/>
              </a:rPr>
              <a:t> Điểm 8 - 10 → nhóm 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grpSp>
        <p:nvGrpSpPr>
          <p:cNvPr id="2" name="Group 2"/>
          <p:cNvGrpSpPr/>
          <p:nvPr/>
        </p:nvGrpSpPr>
        <p:grpSpPr>
          <a:xfrm>
            <a:off x="730299" y="2039167"/>
            <a:ext cx="8870901" cy="7925018"/>
            <a:chOff x="0" y="0"/>
            <a:chExt cx="10848366" cy="9691630"/>
          </a:xfrm>
        </p:grpSpPr>
        <p:sp>
          <p:nvSpPr>
            <p:cNvPr id="3" name="Freeform 3"/>
            <p:cNvSpPr/>
            <p:nvPr/>
          </p:nvSpPr>
          <p:spPr>
            <a:xfrm>
              <a:off x="0" y="0"/>
              <a:ext cx="10848366" cy="9691578"/>
            </a:xfrm>
            <a:custGeom>
              <a:avLst/>
              <a:gdLst/>
              <a:ahLst/>
              <a:cxnLst/>
              <a:rect l="l" t="t" r="r" b="b"/>
              <a:pathLst>
                <a:path w="10848366" h="9691578">
                  <a:moveTo>
                    <a:pt x="0" y="0"/>
                  </a:moveTo>
                  <a:lnTo>
                    <a:pt x="10848366" y="0"/>
                  </a:lnTo>
                  <a:lnTo>
                    <a:pt x="10848366" y="9691578"/>
                  </a:lnTo>
                  <a:lnTo>
                    <a:pt x="0" y="9691578"/>
                  </a:lnTo>
                  <a:lnTo>
                    <a:pt x="0" y="0"/>
                  </a:lnTo>
                  <a:close/>
                </a:path>
              </a:pathLst>
            </a:custGeom>
            <a:blipFill>
              <a:blip r:embed="rId2"/>
              <a:stretch>
                <a:fillRect t="-21" b="-21"/>
              </a:stretch>
            </a:blipFill>
          </p:spPr>
        </p:sp>
      </p:grpSp>
      <p:grpSp>
        <p:nvGrpSpPr>
          <p:cNvPr id="4" name="Group 4"/>
          <p:cNvGrpSpPr/>
          <p:nvPr/>
        </p:nvGrpSpPr>
        <p:grpSpPr>
          <a:xfrm>
            <a:off x="857250" y="1791518"/>
            <a:ext cx="16573500" cy="28575"/>
            <a:chOff x="0" y="0"/>
            <a:chExt cx="22098000" cy="38100"/>
          </a:xfrm>
        </p:grpSpPr>
        <p:sp>
          <p:nvSpPr>
            <p:cNvPr id="5" name="Freeform 5"/>
            <p:cNvSpPr/>
            <p:nvPr/>
          </p:nvSpPr>
          <p:spPr>
            <a:xfrm>
              <a:off x="0" y="0"/>
              <a:ext cx="22098000" cy="38100"/>
            </a:xfrm>
            <a:custGeom>
              <a:avLst/>
              <a:gdLst/>
              <a:ahLst/>
              <a:cxnLst/>
              <a:rect l="l" t="t" r="r" b="b"/>
              <a:pathLst>
                <a:path w="22098000" h="38100">
                  <a:moveTo>
                    <a:pt x="0" y="0"/>
                  </a:moveTo>
                  <a:lnTo>
                    <a:pt x="22098000" y="0"/>
                  </a:lnTo>
                  <a:lnTo>
                    <a:pt x="22098000" y="38100"/>
                  </a:lnTo>
                  <a:lnTo>
                    <a:pt x="0" y="38100"/>
                  </a:lnTo>
                  <a:close/>
                </a:path>
              </a:pathLst>
            </a:custGeom>
            <a:solidFill>
              <a:srgbClr val="334155"/>
            </a:solidFill>
            <a:ln w="12700">
              <a:solidFill>
                <a:srgbClr val="000000"/>
              </a:solidFill>
            </a:ln>
          </p:spPr>
        </p:sp>
      </p:grpSp>
      <p:sp>
        <p:nvSpPr>
          <p:cNvPr id="6" name="TextBox 6"/>
          <p:cNvSpPr txBox="1"/>
          <p:nvPr/>
        </p:nvSpPr>
        <p:spPr>
          <a:xfrm>
            <a:off x="857250" y="647700"/>
            <a:ext cx="9427250" cy="923012"/>
          </a:xfrm>
          <a:prstGeom prst="rect">
            <a:avLst/>
          </a:prstGeom>
        </p:spPr>
        <p:txBody>
          <a:bodyPr lIns="0" tIns="0" rIns="0" bIns="0" rtlCol="0" anchor="t">
            <a:spAutoFit/>
          </a:bodyPr>
          <a:lstStyle/>
          <a:p>
            <a:pPr algn="l">
              <a:lnSpc>
                <a:spcPts val="6802"/>
              </a:lnSpc>
            </a:pPr>
            <a:r>
              <a:rPr lang="en-US" sz="4725">
                <a:solidFill>
                  <a:srgbClr val="334155"/>
                </a:solidFill>
                <a:latin typeface="Calibri (MS)"/>
                <a:ea typeface="Calibri (MS)"/>
                <a:cs typeface="Calibri (MS)"/>
                <a:sym typeface="Calibri (MS)"/>
              </a:rPr>
              <a:t>2.4 Phân tích tương quan (Correlation)</a:t>
            </a:r>
          </a:p>
        </p:txBody>
      </p:sp>
      <p:sp>
        <p:nvSpPr>
          <p:cNvPr id="7" name="TextBox 7"/>
          <p:cNvSpPr txBox="1"/>
          <p:nvPr/>
        </p:nvSpPr>
        <p:spPr>
          <a:xfrm>
            <a:off x="9705974" y="2172518"/>
            <a:ext cx="4162425" cy="577081"/>
          </a:xfrm>
          <a:prstGeom prst="rect">
            <a:avLst/>
          </a:prstGeom>
        </p:spPr>
        <p:txBody>
          <a:bodyPr wrap="square" lIns="0" tIns="0" rIns="0" bIns="0" rtlCol="0" anchor="t">
            <a:spAutoFit/>
          </a:bodyPr>
          <a:lstStyle/>
          <a:p>
            <a:pPr algn="l">
              <a:lnSpc>
                <a:spcPts val="4536"/>
              </a:lnSpc>
            </a:pPr>
            <a:r>
              <a:rPr lang="en-US" sz="3150" dirty="0" err="1">
                <a:solidFill>
                  <a:srgbClr val="0C336A"/>
                </a:solidFill>
                <a:latin typeface="Paytone One"/>
                <a:ea typeface="Paytone One"/>
                <a:cs typeface="Paytone One"/>
                <a:sym typeface="Paytone One"/>
              </a:rPr>
              <a:t>Nhận</a:t>
            </a:r>
            <a:r>
              <a:rPr lang="en-US" sz="3150" dirty="0">
                <a:solidFill>
                  <a:srgbClr val="0C336A"/>
                </a:solidFill>
                <a:latin typeface="Paytone One"/>
                <a:ea typeface="Paytone One"/>
                <a:cs typeface="Paytone One"/>
                <a:sym typeface="Paytone One"/>
              </a:rPr>
              <a:t> </a:t>
            </a:r>
            <a:r>
              <a:rPr lang="en-US" sz="3150" dirty="0" err="1">
                <a:solidFill>
                  <a:srgbClr val="0C336A"/>
                </a:solidFill>
                <a:latin typeface="Paytone One"/>
                <a:ea typeface="Paytone One"/>
                <a:cs typeface="Paytone One"/>
                <a:sym typeface="Paytone One"/>
              </a:rPr>
              <a:t>xét</a:t>
            </a:r>
            <a:r>
              <a:rPr lang="en-US" sz="3150" dirty="0">
                <a:solidFill>
                  <a:srgbClr val="0C336A"/>
                </a:solidFill>
                <a:latin typeface="Paytone One"/>
                <a:ea typeface="Paytone One"/>
                <a:cs typeface="Paytone One"/>
                <a:sym typeface="Paytone One"/>
              </a:rPr>
              <a:t> </a:t>
            </a:r>
            <a:r>
              <a:rPr lang="en-US" sz="3150" dirty="0" err="1">
                <a:solidFill>
                  <a:srgbClr val="0C336A"/>
                </a:solidFill>
                <a:latin typeface="Paytone One"/>
                <a:ea typeface="Paytone One"/>
                <a:cs typeface="Paytone One"/>
                <a:sym typeface="Paytone One"/>
              </a:rPr>
              <a:t>từ</a:t>
            </a:r>
            <a:r>
              <a:rPr lang="en-US" sz="3150" dirty="0">
                <a:solidFill>
                  <a:srgbClr val="0C336A"/>
                </a:solidFill>
                <a:latin typeface="Paytone One"/>
                <a:ea typeface="Paytone One"/>
                <a:cs typeface="Paytone One"/>
                <a:sym typeface="Paytone One"/>
              </a:rPr>
              <a:t> </a:t>
            </a:r>
            <a:r>
              <a:rPr lang="en-US" sz="3150" dirty="0" err="1">
                <a:solidFill>
                  <a:srgbClr val="0C336A"/>
                </a:solidFill>
                <a:latin typeface="Paytone One"/>
                <a:ea typeface="Paytone One"/>
                <a:cs typeface="Paytone One"/>
                <a:sym typeface="Paytone One"/>
              </a:rPr>
              <a:t>dữ</a:t>
            </a:r>
            <a:r>
              <a:rPr lang="en-US" sz="3150" dirty="0">
                <a:solidFill>
                  <a:srgbClr val="0C336A"/>
                </a:solidFill>
                <a:latin typeface="Paytone One"/>
                <a:ea typeface="Paytone One"/>
                <a:cs typeface="Paytone One"/>
                <a:sym typeface="Paytone One"/>
              </a:rPr>
              <a:t> </a:t>
            </a:r>
            <a:r>
              <a:rPr lang="en-US" sz="3150" dirty="0" err="1">
                <a:solidFill>
                  <a:srgbClr val="0C336A"/>
                </a:solidFill>
                <a:latin typeface="Paytone One"/>
                <a:ea typeface="Paytone One"/>
                <a:cs typeface="Paytone One"/>
                <a:sym typeface="Paytone One"/>
              </a:rPr>
              <a:t>liệu</a:t>
            </a:r>
            <a:endParaRPr lang="en-US" sz="3150" dirty="0">
              <a:solidFill>
                <a:srgbClr val="0C336A"/>
              </a:solidFill>
              <a:latin typeface="Paytone One"/>
              <a:ea typeface="Paytone One"/>
              <a:cs typeface="Paytone One"/>
              <a:sym typeface="Paytone One"/>
            </a:endParaRPr>
          </a:p>
        </p:txBody>
      </p:sp>
      <p:sp>
        <p:nvSpPr>
          <p:cNvPr id="8" name="TextBox 8"/>
          <p:cNvSpPr txBox="1"/>
          <p:nvPr/>
        </p:nvSpPr>
        <p:spPr>
          <a:xfrm>
            <a:off x="10120312" y="2947764"/>
            <a:ext cx="157162" cy="466725"/>
          </a:xfrm>
          <a:prstGeom prst="rect">
            <a:avLst/>
          </a:prstGeom>
        </p:spPr>
        <p:txBody>
          <a:bodyPr lIns="0" tIns="0" rIns="0" bIns="0" rtlCol="0" anchor="t">
            <a:spAutoFit/>
          </a:bodyPr>
          <a:lstStyle/>
          <a:p>
            <a:pPr algn="l">
              <a:lnSpc>
                <a:spcPts val="2700"/>
              </a:lnSpc>
            </a:pPr>
            <a:r>
              <a:rPr lang="en-US" sz="2250">
                <a:solidFill>
                  <a:srgbClr val="EF4444"/>
                </a:solidFill>
                <a:latin typeface="Be Vietnam"/>
                <a:ea typeface="Be Vietnam"/>
                <a:cs typeface="Be Vietnam"/>
                <a:sym typeface="Be Vietnam"/>
              </a:rPr>
              <a:t>•</a:t>
            </a:r>
          </a:p>
        </p:txBody>
      </p:sp>
      <p:sp>
        <p:nvSpPr>
          <p:cNvPr id="9" name="TextBox 9"/>
          <p:cNvSpPr txBox="1"/>
          <p:nvPr/>
        </p:nvSpPr>
        <p:spPr>
          <a:xfrm>
            <a:off x="10382250" y="2795364"/>
            <a:ext cx="7324725" cy="1584960"/>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Sleep Duration tương quan với Quality of Sleep =&gt; thời gian ngủ càng nhiều → chất lượng giấc ngủ càng tốt</a:t>
            </a:r>
          </a:p>
        </p:txBody>
      </p:sp>
      <p:sp>
        <p:nvSpPr>
          <p:cNvPr id="10" name="TextBox 10"/>
          <p:cNvSpPr txBox="1"/>
          <p:nvPr/>
        </p:nvSpPr>
        <p:spPr>
          <a:xfrm>
            <a:off x="10198894" y="4538439"/>
            <a:ext cx="157162" cy="466725"/>
          </a:xfrm>
          <a:prstGeom prst="rect">
            <a:avLst/>
          </a:prstGeom>
        </p:spPr>
        <p:txBody>
          <a:bodyPr lIns="0" tIns="0" rIns="0" bIns="0" rtlCol="0" anchor="t">
            <a:spAutoFit/>
          </a:bodyPr>
          <a:lstStyle/>
          <a:p>
            <a:pPr algn="l">
              <a:lnSpc>
                <a:spcPts val="2700"/>
              </a:lnSpc>
            </a:pPr>
            <a:r>
              <a:rPr lang="en-US" sz="2250">
                <a:solidFill>
                  <a:srgbClr val="EF4444"/>
                </a:solidFill>
                <a:latin typeface="Be Vietnam"/>
                <a:ea typeface="Be Vietnam"/>
                <a:cs typeface="Be Vietnam"/>
                <a:sym typeface="Be Vietnam"/>
              </a:rPr>
              <a:t>•</a:t>
            </a:r>
          </a:p>
        </p:txBody>
      </p:sp>
      <p:sp>
        <p:nvSpPr>
          <p:cNvPr id="11" name="TextBox 11"/>
          <p:cNvSpPr txBox="1"/>
          <p:nvPr/>
        </p:nvSpPr>
        <p:spPr>
          <a:xfrm>
            <a:off x="10382250" y="4386039"/>
            <a:ext cx="7324725" cy="1584960"/>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Stress Level tương quan mạnh nhất với Quality of Sleep =&gt; mức độ căng thẳng càng cao → chất lượng giấc ngủ càng kém</a:t>
            </a:r>
          </a:p>
        </p:txBody>
      </p:sp>
      <p:sp>
        <p:nvSpPr>
          <p:cNvPr id="12" name="TextBox 12"/>
          <p:cNvSpPr txBox="1"/>
          <p:nvPr/>
        </p:nvSpPr>
        <p:spPr>
          <a:xfrm>
            <a:off x="10356056" y="6237699"/>
            <a:ext cx="7624604" cy="1042035"/>
          </a:xfrm>
          <a:prstGeom prst="rect">
            <a:avLst/>
          </a:prstGeom>
        </p:spPr>
        <p:txBody>
          <a:bodyPr lIns="0" tIns="0" rIns="0" bIns="0" rtlCol="0" anchor="t">
            <a:spAutoFit/>
          </a:bodyPr>
          <a:lstStyle/>
          <a:p>
            <a:pPr algn="ctr">
              <a:lnSpc>
                <a:spcPts val="4320"/>
              </a:lnSpc>
              <a:spcBef>
                <a:spcPct val="0"/>
              </a:spcBef>
            </a:pPr>
            <a:r>
              <a:rPr lang="en-US" sz="2250">
                <a:solidFill>
                  <a:srgbClr val="000000"/>
                </a:solidFill>
                <a:latin typeface="Be Vietnam"/>
                <a:ea typeface="Be Vietnam"/>
                <a:cs typeface="Be Vietnam"/>
                <a:sym typeface="Be Vietnam"/>
              </a:rPr>
              <a:t>=&gt; Đây là hai yếu tố quan trọng nhất quyết định chất lượng giấc ngủ trong dataset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79814E80-CA0B-405D-8E7D-2F3548B0865C}"/>
              </a:ext>
            </a:extLst>
          </p:cNvPr>
          <p:cNvGrpSpPr/>
          <p:nvPr/>
        </p:nvGrpSpPr>
        <p:grpSpPr>
          <a:xfrm>
            <a:off x="857250" y="2248718"/>
            <a:ext cx="8001000" cy="7181031"/>
            <a:chOff x="0" y="0"/>
            <a:chExt cx="10668000" cy="9574708"/>
          </a:xfrm>
        </p:grpSpPr>
        <p:sp>
          <p:nvSpPr>
            <p:cNvPr id="3" name="Freeform 3">
              <a:extLst>
                <a:ext uri="{FF2B5EF4-FFF2-40B4-BE49-F238E27FC236}">
                  <a16:creationId xmlns:a16="http://schemas.microsoft.com/office/drawing/2014/main" id="{89D6C3BE-62EB-4EE2-A9B9-7C326B50E49A}"/>
                </a:ext>
              </a:extLst>
            </p:cNvPr>
            <p:cNvSpPr/>
            <p:nvPr/>
          </p:nvSpPr>
          <p:spPr>
            <a:xfrm>
              <a:off x="0" y="0"/>
              <a:ext cx="10668000" cy="9574657"/>
            </a:xfrm>
            <a:custGeom>
              <a:avLst/>
              <a:gdLst/>
              <a:ahLst/>
              <a:cxnLst/>
              <a:rect l="l" t="t" r="r" b="b"/>
              <a:pathLst>
                <a:path w="10668000" h="9574657">
                  <a:moveTo>
                    <a:pt x="0" y="0"/>
                  </a:moveTo>
                  <a:lnTo>
                    <a:pt x="10668000" y="0"/>
                  </a:lnTo>
                  <a:lnTo>
                    <a:pt x="10668000" y="9574657"/>
                  </a:lnTo>
                  <a:lnTo>
                    <a:pt x="0" y="9574657"/>
                  </a:lnTo>
                  <a:lnTo>
                    <a:pt x="0" y="0"/>
                  </a:lnTo>
                  <a:close/>
                </a:path>
              </a:pathLst>
            </a:custGeom>
            <a:solidFill>
              <a:srgbClr val="E2F0FF"/>
            </a:solidFill>
            <a:ln w="12700">
              <a:solidFill>
                <a:srgbClr val="000000"/>
              </a:solidFill>
            </a:ln>
          </p:spPr>
        </p:sp>
      </p:grpSp>
      <p:sp>
        <p:nvSpPr>
          <p:cNvPr id="4" name="TextBox 4">
            <a:extLst>
              <a:ext uri="{FF2B5EF4-FFF2-40B4-BE49-F238E27FC236}">
                <a16:creationId xmlns:a16="http://schemas.microsoft.com/office/drawing/2014/main" id="{037A73A9-E22A-4D0E-8BB6-A00D954577AE}"/>
              </a:ext>
            </a:extLst>
          </p:cNvPr>
          <p:cNvSpPr txBox="1"/>
          <p:nvPr/>
        </p:nvSpPr>
        <p:spPr>
          <a:xfrm>
            <a:off x="857250" y="742950"/>
            <a:ext cx="7219950" cy="801438"/>
          </a:xfrm>
          <a:prstGeom prst="rect">
            <a:avLst/>
          </a:prstGeom>
        </p:spPr>
        <p:txBody>
          <a:bodyPr wrap="square" lIns="0" tIns="0" rIns="0" bIns="0" rtlCol="0" anchor="t">
            <a:spAutoFit/>
          </a:bodyPr>
          <a:lstStyle/>
          <a:p>
            <a:pPr algn="l">
              <a:lnSpc>
                <a:spcPts val="6802"/>
              </a:lnSpc>
            </a:pPr>
            <a:r>
              <a:rPr lang="en-US" sz="4725">
                <a:solidFill>
                  <a:srgbClr val="334155"/>
                </a:solidFill>
                <a:latin typeface="Paytone One"/>
                <a:ea typeface="Paytone One"/>
                <a:cs typeface="Paytone One"/>
                <a:sym typeface="Paytone One"/>
              </a:rPr>
              <a:t>2.5 </a:t>
            </a:r>
            <a:r>
              <a:rPr lang="en-US" sz="4725" dirty="0">
                <a:solidFill>
                  <a:srgbClr val="334155"/>
                </a:solidFill>
                <a:latin typeface="Paytone One"/>
                <a:ea typeface="Paytone One"/>
                <a:cs typeface="Paytone One"/>
                <a:sym typeface="Paytone One"/>
              </a:rPr>
              <a:t>Feature Importance</a:t>
            </a:r>
          </a:p>
        </p:txBody>
      </p:sp>
      <p:grpSp>
        <p:nvGrpSpPr>
          <p:cNvPr id="5" name="Group 5">
            <a:extLst>
              <a:ext uri="{FF2B5EF4-FFF2-40B4-BE49-F238E27FC236}">
                <a16:creationId xmlns:a16="http://schemas.microsoft.com/office/drawing/2014/main" id="{AF0B393C-74A2-4F88-B790-F0194D299423}"/>
              </a:ext>
            </a:extLst>
          </p:cNvPr>
          <p:cNvGrpSpPr/>
          <p:nvPr/>
        </p:nvGrpSpPr>
        <p:grpSpPr>
          <a:xfrm>
            <a:off x="857250" y="1791518"/>
            <a:ext cx="16573500" cy="28575"/>
            <a:chOff x="0" y="0"/>
            <a:chExt cx="22098000" cy="38100"/>
          </a:xfrm>
        </p:grpSpPr>
        <p:sp>
          <p:nvSpPr>
            <p:cNvPr id="6" name="Freeform 6">
              <a:extLst>
                <a:ext uri="{FF2B5EF4-FFF2-40B4-BE49-F238E27FC236}">
                  <a16:creationId xmlns:a16="http://schemas.microsoft.com/office/drawing/2014/main" id="{F3CD8FE7-DE3F-49EC-B297-AED561CF9951}"/>
                </a:ext>
              </a:extLst>
            </p:cNvPr>
            <p:cNvSpPr/>
            <p:nvPr/>
          </p:nvSpPr>
          <p:spPr>
            <a:xfrm>
              <a:off x="0" y="0"/>
              <a:ext cx="22098000" cy="38100"/>
            </a:xfrm>
            <a:custGeom>
              <a:avLst/>
              <a:gdLst/>
              <a:ahLst/>
              <a:cxnLst/>
              <a:rect l="l" t="t" r="r" b="b"/>
              <a:pathLst>
                <a:path w="22098000" h="38100">
                  <a:moveTo>
                    <a:pt x="0" y="0"/>
                  </a:moveTo>
                  <a:lnTo>
                    <a:pt x="22098000" y="0"/>
                  </a:lnTo>
                  <a:lnTo>
                    <a:pt x="22098000" y="38100"/>
                  </a:lnTo>
                  <a:lnTo>
                    <a:pt x="0" y="38100"/>
                  </a:lnTo>
                  <a:close/>
                </a:path>
              </a:pathLst>
            </a:custGeom>
            <a:solidFill>
              <a:srgbClr val="334155"/>
            </a:solidFill>
            <a:ln w="12700">
              <a:solidFill>
                <a:srgbClr val="000000"/>
              </a:solidFill>
            </a:ln>
          </p:spPr>
        </p:sp>
      </p:grpSp>
      <p:sp>
        <p:nvSpPr>
          <p:cNvPr id="7" name="TextBox 7">
            <a:extLst>
              <a:ext uri="{FF2B5EF4-FFF2-40B4-BE49-F238E27FC236}">
                <a16:creationId xmlns:a16="http://schemas.microsoft.com/office/drawing/2014/main" id="{01D7B115-9FD5-4AA6-92A4-35CDF09214B1}"/>
              </a:ext>
            </a:extLst>
          </p:cNvPr>
          <p:cNvSpPr txBox="1"/>
          <p:nvPr/>
        </p:nvSpPr>
        <p:spPr>
          <a:xfrm>
            <a:off x="1300162" y="2615430"/>
            <a:ext cx="5938837" cy="577081"/>
          </a:xfrm>
          <a:prstGeom prst="rect">
            <a:avLst/>
          </a:prstGeom>
        </p:spPr>
        <p:txBody>
          <a:bodyPr wrap="square" lIns="0" tIns="0" rIns="0" bIns="0" rtlCol="0" anchor="t">
            <a:spAutoFit/>
          </a:bodyPr>
          <a:lstStyle/>
          <a:p>
            <a:pPr algn="l">
              <a:lnSpc>
                <a:spcPts val="4536"/>
              </a:lnSpc>
            </a:pPr>
            <a:r>
              <a:rPr lang="en-US" sz="3150" dirty="0">
                <a:solidFill>
                  <a:srgbClr val="0C336A"/>
                </a:solidFill>
                <a:latin typeface="Paytone One"/>
                <a:ea typeface="Paytone One"/>
                <a:cs typeface="Paytone One"/>
                <a:sym typeface="Paytone One"/>
              </a:rPr>
              <a:t>Top 3 </a:t>
            </a:r>
            <a:r>
              <a:rPr lang="en-US" sz="3150" dirty="0" err="1">
                <a:solidFill>
                  <a:srgbClr val="0C336A"/>
                </a:solidFill>
                <a:latin typeface="Paytone One"/>
                <a:ea typeface="Paytone One"/>
                <a:cs typeface="Paytone One"/>
                <a:sym typeface="Paytone One"/>
              </a:rPr>
              <a:t>Yếu</a:t>
            </a:r>
            <a:r>
              <a:rPr lang="en-US" sz="3150" dirty="0">
                <a:solidFill>
                  <a:srgbClr val="0C336A"/>
                </a:solidFill>
                <a:latin typeface="Paytone One"/>
                <a:ea typeface="Paytone One"/>
                <a:cs typeface="Paytone One"/>
                <a:sym typeface="Paytone One"/>
              </a:rPr>
              <a:t> </a:t>
            </a:r>
            <a:r>
              <a:rPr lang="en-US" sz="3150" dirty="0" err="1">
                <a:solidFill>
                  <a:srgbClr val="0C336A"/>
                </a:solidFill>
                <a:latin typeface="Paytone One"/>
                <a:ea typeface="Paytone One"/>
                <a:cs typeface="Paytone One"/>
                <a:sym typeface="Paytone One"/>
              </a:rPr>
              <a:t>tố</a:t>
            </a:r>
            <a:r>
              <a:rPr lang="en-US" sz="3150" dirty="0">
                <a:solidFill>
                  <a:srgbClr val="0C336A"/>
                </a:solidFill>
                <a:latin typeface="Paytone One"/>
                <a:ea typeface="Paytone One"/>
                <a:cs typeface="Paytone One"/>
                <a:sym typeface="Paytone One"/>
              </a:rPr>
              <a:t> </a:t>
            </a:r>
            <a:r>
              <a:rPr lang="en-US" sz="3150" dirty="0" err="1">
                <a:solidFill>
                  <a:srgbClr val="0C336A"/>
                </a:solidFill>
                <a:latin typeface="Paytone One"/>
                <a:ea typeface="Paytone One"/>
                <a:cs typeface="Paytone One"/>
                <a:sym typeface="Paytone One"/>
              </a:rPr>
              <a:t>ảnh</a:t>
            </a:r>
            <a:r>
              <a:rPr lang="en-US" sz="3150" dirty="0">
                <a:solidFill>
                  <a:srgbClr val="0C336A"/>
                </a:solidFill>
                <a:latin typeface="Paytone One"/>
                <a:ea typeface="Paytone One"/>
                <a:cs typeface="Paytone One"/>
                <a:sym typeface="Paytone One"/>
              </a:rPr>
              <a:t> </a:t>
            </a:r>
            <a:r>
              <a:rPr lang="en-US" sz="3150" dirty="0" err="1">
                <a:solidFill>
                  <a:srgbClr val="0C336A"/>
                </a:solidFill>
                <a:latin typeface="Paytone One"/>
                <a:ea typeface="Paytone One"/>
                <a:cs typeface="Paytone One"/>
                <a:sym typeface="Paytone One"/>
              </a:rPr>
              <a:t>hưởng</a:t>
            </a:r>
            <a:r>
              <a:rPr lang="en-US" sz="3150" dirty="0">
                <a:solidFill>
                  <a:srgbClr val="0C336A"/>
                </a:solidFill>
                <a:latin typeface="Paytone One"/>
                <a:ea typeface="Paytone One"/>
                <a:cs typeface="Paytone One"/>
                <a:sym typeface="Paytone One"/>
              </a:rPr>
              <a:t> </a:t>
            </a:r>
            <a:r>
              <a:rPr lang="en-US" sz="3150" dirty="0" err="1">
                <a:solidFill>
                  <a:srgbClr val="0C336A"/>
                </a:solidFill>
                <a:latin typeface="Paytone One"/>
                <a:ea typeface="Paytone One"/>
                <a:cs typeface="Paytone One"/>
                <a:sym typeface="Paytone One"/>
              </a:rPr>
              <a:t>nhất</a:t>
            </a:r>
            <a:endParaRPr lang="en-US" sz="3150" dirty="0">
              <a:solidFill>
                <a:srgbClr val="0C336A"/>
              </a:solidFill>
              <a:latin typeface="Paytone One"/>
              <a:ea typeface="Paytone One"/>
              <a:cs typeface="Paytone One"/>
              <a:sym typeface="Paytone One"/>
            </a:endParaRPr>
          </a:p>
        </p:txBody>
      </p:sp>
      <p:sp>
        <p:nvSpPr>
          <p:cNvPr id="8" name="TextBox 8">
            <a:extLst>
              <a:ext uri="{FF2B5EF4-FFF2-40B4-BE49-F238E27FC236}">
                <a16:creationId xmlns:a16="http://schemas.microsoft.com/office/drawing/2014/main" id="{230DE750-8E5C-49FF-9280-12CFD14496AA}"/>
              </a:ext>
            </a:extLst>
          </p:cNvPr>
          <p:cNvSpPr txBox="1"/>
          <p:nvPr/>
        </p:nvSpPr>
        <p:spPr>
          <a:xfrm>
            <a:off x="9429750" y="2172518"/>
            <a:ext cx="4597837" cy="551688"/>
          </a:xfrm>
          <a:prstGeom prst="rect">
            <a:avLst/>
          </a:prstGeom>
        </p:spPr>
        <p:txBody>
          <a:bodyPr lIns="0" tIns="0" rIns="0" bIns="0" rtlCol="0" anchor="t">
            <a:spAutoFit/>
          </a:bodyPr>
          <a:lstStyle/>
          <a:p>
            <a:pPr algn="l">
              <a:lnSpc>
                <a:spcPts val="4536"/>
              </a:lnSpc>
            </a:pPr>
            <a:r>
              <a:rPr lang="en-US" sz="3150">
                <a:solidFill>
                  <a:srgbClr val="0C336A"/>
                </a:solidFill>
                <a:latin typeface="Paytone One"/>
                <a:ea typeface="Paytone One"/>
                <a:cs typeface="Paytone One"/>
                <a:sym typeface="Paytone One"/>
              </a:rPr>
              <a:t>Insight (Bài học rút ra)</a:t>
            </a:r>
          </a:p>
        </p:txBody>
      </p:sp>
      <p:sp>
        <p:nvSpPr>
          <p:cNvPr id="9" name="TextBox 9">
            <a:extLst>
              <a:ext uri="{FF2B5EF4-FFF2-40B4-BE49-F238E27FC236}">
                <a16:creationId xmlns:a16="http://schemas.microsoft.com/office/drawing/2014/main" id="{D7A87A9A-FB58-49C2-8899-43CD66859004}"/>
              </a:ext>
            </a:extLst>
          </p:cNvPr>
          <p:cNvSpPr txBox="1"/>
          <p:nvPr/>
        </p:nvSpPr>
        <p:spPr>
          <a:xfrm>
            <a:off x="9429750" y="2852514"/>
            <a:ext cx="8001000" cy="1584960"/>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Mô hình chỉ ra rằng để cải thiện chất lượng giấc ngủ, việc </a:t>
            </a:r>
            <a:r>
              <a:rPr lang="en-US" sz="2250" b="1">
                <a:solidFill>
                  <a:srgbClr val="0C336A"/>
                </a:solidFill>
                <a:latin typeface="Be Vietnam Ultra-Bold"/>
                <a:ea typeface="Be Vietnam Ultra-Bold"/>
                <a:cs typeface="Be Vietnam Ultra-Bold"/>
                <a:sym typeface="Be Vietnam Ultra-Bold"/>
              </a:rPr>
              <a:t>giảm căng thẳng (Stress Management)</a:t>
            </a:r>
            <a:r>
              <a:rPr lang="en-US" sz="2250">
                <a:solidFill>
                  <a:srgbClr val="0C336A"/>
                </a:solidFill>
                <a:latin typeface="Be Vietnam"/>
                <a:ea typeface="Be Vietnam"/>
                <a:cs typeface="Be Vietnam"/>
                <a:sym typeface="Be Vietnam"/>
              </a:rPr>
              <a:t> quan trọng hơn việc cố gắng ngủ nhiều giờ nhưng không sâu.</a:t>
            </a:r>
          </a:p>
        </p:txBody>
      </p:sp>
      <p:sp>
        <p:nvSpPr>
          <p:cNvPr id="10" name="TextBox 10">
            <a:extLst>
              <a:ext uri="{FF2B5EF4-FFF2-40B4-BE49-F238E27FC236}">
                <a16:creationId xmlns:a16="http://schemas.microsoft.com/office/drawing/2014/main" id="{7A89711A-C602-44AE-8139-6184AA4B0D92}"/>
              </a:ext>
            </a:extLst>
          </p:cNvPr>
          <p:cNvSpPr txBox="1"/>
          <p:nvPr/>
        </p:nvSpPr>
        <p:spPr>
          <a:xfrm>
            <a:off x="9429750" y="4509864"/>
            <a:ext cx="8001000" cy="1042035"/>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Các yếu tố như </a:t>
            </a:r>
            <a:r>
              <a:rPr lang="en-US" sz="2250" i="1">
                <a:solidFill>
                  <a:srgbClr val="0C336A"/>
                </a:solidFill>
                <a:latin typeface="Be Vietnam Italics"/>
                <a:ea typeface="Be Vietnam Italics"/>
                <a:cs typeface="Be Vietnam Italics"/>
                <a:sym typeface="Be Vietnam Italics"/>
              </a:rPr>
              <a:t>nhịp tim (Heart rate)</a:t>
            </a:r>
            <a:r>
              <a:rPr lang="en-US" sz="2250">
                <a:solidFill>
                  <a:srgbClr val="0C336A"/>
                </a:solidFill>
                <a:latin typeface="Be Vietnam"/>
                <a:ea typeface="Be Vietnam"/>
                <a:cs typeface="Be Vietnam"/>
                <a:sym typeface="Be Vietnam"/>
              </a:rPr>
              <a:t> có ảnh hưởng nhưng thấp hơn, đóng vai trò bổ trợ.</a:t>
            </a:r>
          </a:p>
        </p:txBody>
      </p:sp>
      <p:sp>
        <p:nvSpPr>
          <p:cNvPr id="11" name="TextBox 11">
            <a:extLst>
              <a:ext uri="{FF2B5EF4-FFF2-40B4-BE49-F238E27FC236}">
                <a16:creationId xmlns:a16="http://schemas.microsoft.com/office/drawing/2014/main" id="{0A1E40F0-AD2F-4F11-BC8B-5DE68FD4AEF4}"/>
              </a:ext>
            </a:extLst>
          </p:cNvPr>
          <p:cNvSpPr txBox="1"/>
          <p:nvPr/>
        </p:nvSpPr>
        <p:spPr>
          <a:xfrm>
            <a:off x="2043112" y="3433539"/>
            <a:ext cx="6372225" cy="591542"/>
          </a:xfrm>
          <a:prstGeom prst="rect">
            <a:avLst/>
          </a:prstGeom>
        </p:spPr>
        <p:txBody>
          <a:bodyPr lIns="0" tIns="0" rIns="0" bIns="0" rtlCol="0" anchor="t">
            <a:spAutoFit/>
          </a:bodyPr>
          <a:lstStyle/>
          <a:p>
            <a:pPr algn="l">
              <a:lnSpc>
                <a:spcPts val="5182"/>
              </a:lnSpc>
            </a:pPr>
            <a:r>
              <a:rPr lang="en-US" sz="2700" b="1">
                <a:solidFill>
                  <a:srgbClr val="EF4444"/>
                </a:solidFill>
                <a:latin typeface="Be Vietnam Ultra-Bold"/>
                <a:ea typeface="Be Vietnam Ultra-Bold"/>
                <a:cs typeface="Be Vietnam Ultra-Bold"/>
                <a:sym typeface="Be Vietnam Ultra-Bold"/>
              </a:rPr>
              <a:t>1. Stress Level (~36.9%)</a:t>
            </a:r>
          </a:p>
        </p:txBody>
      </p:sp>
      <p:sp>
        <p:nvSpPr>
          <p:cNvPr id="12" name="TextBox 12">
            <a:extLst>
              <a:ext uri="{FF2B5EF4-FFF2-40B4-BE49-F238E27FC236}">
                <a16:creationId xmlns:a16="http://schemas.microsoft.com/office/drawing/2014/main" id="{E96CFA36-0107-40A0-8084-B0889942E0D6}"/>
              </a:ext>
            </a:extLst>
          </p:cNvPr>
          <p:cNvSpPr txBox="1"/>
          <p:nvPr/>
        </p:nvSpPr>
        <p:spPr>
          <a:xfrm>
            <a:off x="2100262" y="4267794"/>
            <a:ext cx="6315075" cy="591542"/>
          </a:xfrm>
          <a:prstGeom prst="rect">
            <a:avLst/>
          </a:prstGeom>
        </p:spPr>
        <p:txBody>
          <a:bodyPr lIns="0" tIns="0" rIns="0" bIns="0" rtlCol="0" anchor="t">
            <a:spAutoFit/>
          </a:bodyPr>
          <a:lstStyle/>
          <a:p>
            <a:pPr algn="l">
              <a:lnSpc>
                <a:spcPts val="5182"/>
              </a:lnSpc>
            </a:pPr>
            <a:r>
              <a:rPr lang="en-US" sz="2700" b="1">
                <a:solidFill>
                  <a:srgbClr val="FBBF24"/>
                </a:solidFill>
                <a:latin typeface="Be Vietnam Ultra-Bold"/>
                <a:ea typeface="Be Vietnam Ultra-Bold"/>
                <a:cs typeface="Be Vietnam Ultra-Bold"/>
                <a:sym typeface="Be Vietnam Ultra-Bold"/>
              </a:rPr>
              <a:t>2. Sleep Duration (~36.1%)</a:t>
            </a:r>
          </a:p>
        </p:txBody>
      </p:sp>
      <p:sp>
        <p:nvSpPr>
          <p:cNvPr id="13" name="TextBox 13">
            <a:extLst>
              <a:ext uri="{FF2B5EF4-FFF2-40B4-BE49-F238E27FC236}">
                <a16:creationId xmlns:a16="http://schemas.microsoft.com/office/drawing/2014/main" id="{1C91DFFC-0204-464D-A26D-3184547309C8}"/>
              </a:ext>
            </a:extLst>
          </p:cNvPr>
          <p:cNvSpPr txBox="1"/>
          <p:nvPr/>
        </p:nvSpPr>
        <p:spPr>
          <a:xfrm>
            <a:off x="2100262" y="5102051"/>
            <a:ext cx="6315075" cy="591542"/>
          </a:xfrm>
          <a:prstGeom prst="rect">
            <a:avLst/>
          </a:prstGeom>
        </p:spPr>
        <p:txBody>
          <a:bodyPr lIns="0" tIns="0" rIns="0" bIns="0" rtlCol="0" anchor="t">
            <a:spAutoFit/>
          </a:bodyPr>
          <a:lstStyle/>
          <a:p>
            <a:pPr algn="l">
              <a:lnSpc>
                <a:spcPts val="5182"/>
              </a:lnSpc>
            </a:pPr>
            <a:r>
              <a:rPr lang="en-US" sz="2700" b="1">
                <a:solidFill>
                  <a:srgbClr val="334155"/>
                </a:solidFill>
                <a:latin typeface="Be Vietnam Ultra-Bold"/>
                <a:ea typeface="Be Vietnam Ultra-Bold"/>
                <a:cs typeface="Be Vietnam Ultra-Bold"/>
                <a:sym typeface="Be Vietnam Ultra-Bold"/>
              </a:rPr>
              <a:t>3. Heart rate(~27%)</a:t>
            </a:r>
          </a:p>
        </p:txBody>
      </p:sp>
    </p:spTree>
    <p:extLst>
      <p:ext uri="{BB962C8B-B14F-4D97-AF65-F5344CB8AC3E}">
        <p14:creationId xmlns:p14="http://schemas.microsoft.com/office/powerpoint/2010/main" val="2722950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1E4E82F1-4699-4851-8DA1-4095A5819132}"/>
              </a:ext>
            </a:extLst>
          </p:cNvPr>
          <p:cNvGrpSpPr/>
          <p:nvPr/>
        </p:nvGrpSpPr>
        <p:grpSpPr>
          <a:xfrm>
            <a:off x="857250" y="1791518"/>
            <a:ext cx="16573500" cy="28575"/>
            <a:chOff x="0" y="0"/>
            <a:chExt cx="22098000" cy="38100"/>
          </a:xfrm>
        </p:grpSpPr>
        <p:sp>
          <p:nvSpPr>
            <p:cNvPr id="3" name="Freeform 5">
              <a:extLst>
                <a:ext uri="{FF2B5EF4-FFF2-40B4-BE49-F238E27FC236}">
                  <a16:creationId xmlns:a16="http://schemas.microsoft.com/office/drawing/2014/main" id="{0B892074-FD6F-435F-9ABA-834AFC54C0D9}"/>
                </a:ext>
              </a:extLst>
            </p:cNvPr>
            <p:cNvSpPr/>
            <p:nvPr/>
          </p:nvSpPr>
          <p:spPr>
            <a:xfrm>
              <a:off x="0" y="0"/>
              <a:ext cx="22098000" cy="38100"/>
            </a:xfrm>
            <a:custGeom>
              <a:avLst/>
              <a:gdLst/>
              <a:ahLst/>
              <a:cxnLst/>
              <a:rect l="l" t="t" r="r" b="b"/>
              <a:pathLst>
                <a:path w="22098000" h="38100">
                  <a:moveTo>
                    <a:pt x="0" y="0"/>
                  </a:moveTo>
                  <a:lnTo>
                    <a:pt x="22098000" y="0"/>
                  </a:lnTo>
                  <a:lnTo>
                    <a:pt x="22098000" y="38100"/>
                  </a:lnTo>
                  <a:lnTo>
                    <a:pt x="0" y="38100"/>
                  </a:lnTo>
                  <a:close/>
                </a:path>
              </a:pathLst>
            </a:custGeom>
            <a:solidFill>
              <a:srgbClr val="334155"/>
            </a:solidFill>
            <a:ln w="12700">
              <a:solidFill>
                <a:srgbClr val="000000"/>
              </a:solidFill>
            </a:ln>
          </p:spPr>
        </p:sp>
      </p:grpSp>
      <p:sp>
        <p:nvSpPr>
          <p:cNvPr id="4" name="TextBox 6">
            <a:extLst>
              <a:ext uri="{FF2B5EF4-FFF2-40B4-BE49-F238E27FC236}">
                <a16:creationId xmlns:a16="http://schemas.microsoft.com/office/drawing/2014/main" id="{DF3E353F-9D9F-4382-9A08-0B79AF6EC18F}"/>
              </a:ext>
            </a:extLst>
          </p:cNvPr>
          <p:cNvSpPr txBox="1"/>
          <p:nvPr/>
        </p:nvSpPr>
        <p:spPr>
          <a:xfrm>
            <a:off x="857250" y="647700"/>
            <a:ext cx="17049750" cy="814005"/>
          </a:xfrm>
          <a:prstGeom prst="rect">
            <a:avLst/>
          </a:prstGeom>
        </p:spPr>
        <p:txBody>
          <a:bodyPr wrap="square" lIns="0" tIns="0" rIns="0" bIns="0" rtlCol="0" anchor="t">
            <a:spAutoFit/>
          </a:bodyPr>
          <a:lstStyle/>
          <a:p>
            <a:pPr algn="l">
              <a:lnSpc>
                <a:spcPts val="6802"/>
              </a:lnSpc>
            </a:pPr>
            <a:r>
              <a:rPr lang="en-US" sz="4725">
                <a:solidFill>
                  <a:srgbClr val="334155"/>
                </a:solidFill>
                <a:latin typeface="Calibri (MS)"/>
                <a:ea typeface="Calibri (MS)"/>
                <a:cs typeface="Calibri (MS)"/>
                <a:sym typeface="Calibri (MS)"/>
              </a:rPr>
              <a:t>2.6 Biểu đồ mối quan hệ giữa stress level và sleep disorder</a:t>
            </a:r>
          </a:p>
        </p:txBody>
      </p:sp>
      <p:pic>
        <p:nvPicPr>
          <p:cNvPr id="6" name="Picture 5">
            <a:extLst>
              <a:ext uri="{FF2B5EF4-FFF2-40B4-BE49-F238E27FC236}">
                <a16:creationId xmlns:a16="http://schemas.microsoft.com/office/drawing/2014/main" id="{31286932-C005-4616-8B5D-2E65B5C5C5D0}"/>
              </a:ext>
            </a:extLst>
          </p:cNvPr>
          <p:cNvPicPr>
            <a:picLocks noChangeAspect="1"/>
          </p:cNvPicPr>
          <p:nvPr/>
        </p:nvPicPr>
        <p:blipFill>
          <a:blip r:embed="rId2"/>
          <a:stretch>
            <a:fillRect/>
          </a:stretch>
        </p:blipFill>
        <p:spPr>
          <a:xfrm>
            <a:off x="1371600" y="2019300"/>
            <a:ext cx="14992350" cy="8001000"/>
          </a:xfrm>
          <a:prstGeom prst="rect">
            <a:avLst/>
          </a:prstGeom>
        </p:spPr>
      </p:pic>
    </p:spTree>
    <p:extLst>
      <p:ext uri="{BB962C8B-B14F-4D97-AF65-F5344CB8AC3E}">
        <p14:creationId xmlns:p14="http://schemas.microsoft.com/office/powerpoint/2010/main" val="3047790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665D8D4F-A724-42F0-BAF4-7D1803C015BD}"/>
              </a:ext>
            </a:extLst>
          </p:cNvPr>
          <p:cNvGrpSpPr/>
          <p:nvPr/>
        </p:nvGrpSpPr>
        <p:grpSpPr>
          <a:xfrm>
            <a:off x="857250" y="1705793"/>
            <a:ext cx="16573500" cy="28575"/>
            <a:chOff x="0" y="0"/>
            <a:chExt cx="22098000" cy="38100"/>
          </a:xfrm>
        </p:grpSpPr>
        <p:sp>
          <p:nvSpPr>
            <p:cNvPr id="3" name="Freeform 5">
              <a:extLst>
                <a:ext uri="{FF2B5EF4-FFF2-40B4-BE49-F238E27FC236}">
                  <a16:creationId xmlns:a16="http://schemas.microsoft.com/office/drawing/2014/main" id="{27EBA694-F83C-49B3-ABD8-5386D10266E0}"/>
                </a:ext>
              </a:extLst>
            </p:cNvPr>
            <p:cNvSpPr/>
            <p:nvPr/>
          </p:nvSpPr>
          <p:spPr>
            <a:xfrm>
              <a:off x="0" y="0"/>
              <a:ext cx="22098000" cy="38100"/>
            </a:xfrm>
            <a:custGeom>
              <a:avLst/>
              <a:gdLst/>
              <a:ahLst/>
              <a:cxnLst/>
              <a:rect l="l" t="t" r="r" b="b"/>
              <a:pathLst>
                <a:path w="22098000" h="38100">
                  <a:moveTo>
                    <a:pt x="0" y="0"/>
                  </a:moveTo>
                  <a:lnTo>
                    <a:pt x="22098000" y="0"/>
                  </a:lnTo>
                  <a:lnTo>
                    <a:pt x="22098000" y="38100"/>
                  </a:lnTo>
                  <a:lnTo>
                    <a:pt x="0" y="38100"/>
                  </a:lnTo>
                  <a:close/>
                </a:path>
              </a:pathLst>
            </a:custGeom>
            <a:solidFill>
              <a:srgbClr val="334155"/>
            </a:solidFill>
            <a:ln w="12700">
              <a:solidFill>
                <a:srgbClr val="000000"/>
              </a:solidFill>
            </a:ln>
          </p:spPr>
        </p:sp>
      </p:grpSp>
      <p:sp>
        <p:nvSpPr>
          <p:cNvPr id="4" name="TextBox 6">
            <a:extLst>
              <a:ext uri="{FF2B5EF4-FFF2-40B4-BE49-F238E27FC236}">
                <a16:creationId xmlns:a16="http://schemas.microsoft.com/office/drawing/2014/main" id="{C17D7907-D835-4A95-9B26-4E92AE741FBD}"/>
              </a:ext>
            </a:extLst>
          </p:cNvPr>
          <p:cNvSpPr txBox="1"/>
          <p:nvPr/>
        </p:nvSpPr>
        <p:spPr>
          <a:xfrm>
            <a:off x="857250" y="561975"/>
            <a:ext cx="17049750" cy="814005"/>
          </a:xfrm>
          <a:prstGeom prst="rect">
            <a:avLst/>
          </a:prstGeom>
        </p:spPr>
        <p:txBody>
          <a:bodyPr wrap="square" lIns="0" tIns="0" rIns="0" bIns="0" rtlCol="0" anchor="t">
            <a:spAutoFit/>
          </a:bodyPr>
          <a:lstStyle/>
          <a:p>
            <a:pPr algn="l">
              <a:lnSpc>
                <a:spcPts val="6802"/>
              </a:lnSpc>
            </a:pPr>
            <a:r>
              <a:rPr lang="en-US" sz="4725">
                <a:solidFill>
                  <a:srgbClr val="334155"/>
                </a:solidFill>
                <a:latin typeface="Calibri (MS)"/>
                <a:ea typeface="Calibri (MS)"/>
                <a:cs typeface="Calibri (MS)"/>
                <a:sym typeface="Calibri (MS)"/>
              </a:rPr>
              <a:t>2.7 Biểu đồ mối quan hệ giữa age và quality of sleep</a:t>
            </a:r>
          </a:p>
        </p:txBody>
      </p:sp>
      <p:pic>
        <p:nvPicPr>
          <p:cNvPr id="6" name="Picture 5">
            <a:extLst>
              <a:ext uri="{FF2B5EF4-FFF2-40B4-BE49-F238E27FC236}">
                <a16:creationId xmlns:a16="http://schemas.microsoft.com/office/drawing/2014/main" id="{62593F0D-CA3F-4B02-B56C-6CB843466747}"/>
              </a:ext>
            </a:extLst>
          </p:cNvPr>
          <p:cNvPicPr>
            <a:picLocks noChangeAspect="1"/>
          </p:cNvPicPr>
          <p:nvPr/>
        </p:nvPicPr>
        <p:blipFill>
          <a:blip r:embed="rId2"/>
          <a:stretch>
            <a:fillRect/>
          </a:stretch>
        </p:blipFill>
        <p:spPr>
          <a:xfrm>
            <a:off x="2895600" y="1943100"/>
            <a:ext cx="12039600" cy="8140471"/>
          </a:xfrm>
          <a:prstGeom prst="rect">
            <a:avLst/>
          </a:prstGeom>
        </p:spPr>
      </p:pic>
    </p:spTree>
    <p:extLst>
      <p:ext uri="{BB962C8B-B14F-4D97-AF65-F5344CB8AC3E}">
        <p14:creationId xmlns:p14="http://schemas.microsoft.com/office/powerpoint/2010/main" val="2798999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D45EB4D0-A4A2-43B2-90E5-9BC64B88608D}"/>
              </a:ext>
            </a:extLst>
          </p:cNvPr>
          <p:cNvGrpSpPr/>
          <p:nvPr/>
        </p:nvGrpSpPr>
        <p:grpSpPr>
          <a:xfrm>
            <a:off x="857250" y="1705793"/>
            <a:ext cx="16573500" cy="28575"/>
            <a:chOff x="0" y="0"/>
            <a:chExt cx="22098000" cy="38100"/>
          </a:xfrm>
        </p:grpSpPr>
        <p:sp>
          <p:nvSpPr>
            <p:cNvPr id="3" name="Freeform 5">
              <a:extLst>
                <a:ext uri="{FF2B5EF4-FFF2-40B4-BE49-F238E27FC236}">
                  <a16:creationId xmlns:a16="http://schemas.microsoft.com/office/drawing/2014/main" id="{4E44FD14-27C9-4E2A-B97B-6628A9C73822}"/>
                </a:ext>
              </a:extLst>
            </p:cNvPr>
            <p:cNvSpPr/>
            <p:nvPr/>
          </p:nvSpPr>
          <p:spPr>
            <a:xfrm>
              <a:off x="0" y="0"/>
              <a:ext cx="22098000" cy="38100"/>
            </a:xfrm>
            <a:custGeom>
              <a:avLst/>
              <a:gdLst/>
              <a:ahLst/>
              <a:cxnLst/>
              <a:rect l="l" t="t" r="r" b="b"/>
              <a:pathLst>
                <a:path w="22098000" h="38100">
                  <a:moveTo>
                    <a:pt x="0" y="0"/>
                  </a:moveTo>
                  <a:lnTo>
                    <a:pt x="22098000" y="0"/>
                  </a:lnTo>
                  <a:lnTo>
                    <a:pt x="22098000" y="38100"/>
                  </a:lnTo>
                  <a:lnTo>
                    <a:pt x="0" y="38100"/>
                  </a:lnTo>
                  <a:close/>
                </a:path>
              </a:pathLst>
            </a:custGeom>
            <a:solidFill>
              <a:srgbClr val="334155"/>
            </a:solidFill>
            <a:ln w="12700">
              <a:solidFill>
                <a:srgbClr val="000000"/>
              </a:solidFill>
            </a:ln>
          </p:spPr>
        </p:sp>
      </p:grpSp>
      <p:sp>
        <p:nvSpPr>
          <p:cNvPr id="4" name="TextBox 6">
            <a:extLst>
              <a:ext uri="{FF2B5EF4-FFF2-40B4-BE49-F238E27FC236}">
                <a16:creationId xmlns:a16="http://schemas.microsoft.com/office/drawing/2014/main" id="{17ED9773-13FE-48FA-8B6E-AE50B4CC1EC9}"/>
              </a:ext>
            </a:extLst>
          </p:cNvPr>
          <p:cNvSpPr txBox="1"/>
          <p:nvPr/>
        </p:nvSpPr>
        <p:spPr>
          <a:xfrm>
            <a:off x="857250" y="561975"/>
            <a:ext cx="17049750" cy="814005"/>
          </a:xfrm>
          <a:prstGeom prst="rect">
            <a:avLst/>
          </a:prstGeom>
        </p:spPr>
        <p:txBody>
          <a:bodyPr wrap="square" lIns="0" tIns="0" rIns="0" bIns="0" rtlCol="0" anchor="t">
            <a:spAutoFit/>
          </a:bodyPr>
          <a:lstStyle/>
          <a:p>
            <a:pPr algn="l">
              <a:lnSpc>
                <a:spcPts val="6802"/>
              </a:lnSpc>
            </a:pPr>
            <a:r>
              <a:rPr lang="en-US" sz="4725">
                <a:solidFill>
                  <a:srgbClr val="334155"/>
                </a:solidFill>
                <a:latin typeface="Calibri (MS)"/>
                <a:ea typeface="Calibri (MS)"/>
                <a:cs typeface="Calibri (MS)"/>
                <a:sym typeface="Calibri (MS)"/>
              </a:rPr>
              <a:t>2.8 Biểu đồ mối quan hệ giữa age và quality of sleep</a:t>
            </a:r>
          </a:p>
        </p:txBody>
      </p:sp>
      <p:pic>
        <p:nvPicPr>
          <p:cNvPr id="6" name="Picture 5">
            <a:extLst>
              <a:ext uri="{FF2B5EF4-FFF2-40B4-BE49-F238E27FC236}">
                <a16:creationId xmlns:a16="http://schemas.microsoft.com/office/drawing/2014/main" id="{D125521F-90CF-434D-980C-77CD028DA28F}"/>
              </a:ext>
            </a:extLst>
          </p:cNvPr>
          <p:cNvPicPr>
            <a:picLocks noChangeAspect="1"/>
          </p:cNvPicPr>
          <p:nvPr/>
        </p:nvPicPr>
        <p:blipFill>
          <a:blip r:embed="rId2"/>
          <a:stretch>
            <a:fillRect/>
          </a:stretch>
        </p:blipFill>
        <p:spPr>
          <a:xfrm>
            <a:off x="3429000" y="1866900"/>
            <a:ext cx="11115675" cy="8036169"/>
          </a:xfrm>
          <a:prstGeom prst="rect">
            <a:avLst/>
          </a:prstGeom>
        </p:spPr>
      </p:pic>
    </p:spTree>
    <p:extLst>
      <p:ext uri="{BB962C8B-B14F-4D97-AF65-F5344CB8AC3E}">
        <p14:creationId xmlns:p14="http://schemas.microsoft.com/office/powerpoint/2010/main" val="4249597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DDC2DA-C9C4-4C00-8381-5F81995C4F77}"/>
              </a:ext>
            </a:extLst>
          </p:cNvPr>
          <p:cNvPicPr>
            <a:picLocks noChangeAspect="1"/>
          </p:cNvPicPr>
          <p:nvPr/>
        </p:nvPicPr>
        <p:blipFill>
          <a:blip r:embed="rId2"/>
          <a:stretch>
            <a:fillRect/>
          </a:stretch>
        </p:blipFill>
        <p:spPr>
          <a:xfrm>
            <a:off x="1672676" y="1895477"/>
            <a:ext cx="14557923" cy="8045552"/>
          </a:xfrm>
          <a:prstGeom prst="rect">
            <a:avLst/>
          </a:prstGeom>
        </p:spPr>
      </p:pic>
      <p:grpSp>
        <p:nvGrpSpPr>
          <p:cNvPr id="4" name="Group 4">
            <a:extLst>
              <a:ext uri="{FF2B5EF4-FFF2-40B4-BE49-F238E27FC236}">
                <a16:creationId xmlns:a16="http://schemas.microsoft.com/office/drawing/2014/main" id="{7CFEFD3B-0E1C-40A0-B9FE-36978DCBC877}"/>
              </a:ext>
            </a:extLst>
          </p:cNvPr>
          <p:cNvGrpSpPr/>
          <p:nvPr/>
        </p:nvGrpSpPr>
        <p:grpSpPr>
          <a:xfrm>
            <a:off x="857250" y="1705793"/>
            <a:ext cx="16573500" cy="28575"/>
            <a:chOff x="0" y="0"/>
            <a:chExt cx="22098000" cy="38100"/>
          </a:xfrm>
        </p:grpSpPr>
        <p:sp>
          <p:nvSpPr>
            <p:cNvPr id="5" name="Freeform 5">
              <a:extLst>
                <a:ext uri="{FF2B5EF4-FFF2-40B4-BE49-F238E27FC236}">
                  <a16:creationId xmlns:a16="http://schemas.microsoft.com/office/drawing/2014/main" id="{54B1335B-32B7-4412-A9C3-1143070DCADC}"/>
                </a:ext>
              </a:extLst>
            </p:cNvPr>
            <p:cNvSpPr/>
            <p:nvPr/>
          </p:nvSpPr>
          <p:spPr>
            <a:xfrm>
              <a:off x="0" y="0"/>
              <a:ext cx="22098000" cy="38100"/>
            </a:xfrm>
            <a:custGeom>
              <a:avLst/>
              <a:gdLst/>
              <a:ahLst/>
              <a:cxnLst/>
              <a:rect l="l" t="t" r="r" b="b"/>
              <a:pathLst>
                <a:path w="22098000" h="38100">
                  <a:moveTo>
                    <a:pt x="0" y="0"/>
                  </a:moveTo>
                  <a:lnTo>
                    <a:pt x="22098000" y="0"/>
                  </a:lnTo>
                  <a:lnTo>
                    <a:pt x="22098000" y="38100"/>
                  </a:lnTo>
                  <a:lnTo>
                    <a:pt x="0" y="38100"/>
                  </a:lnTo>
                  <a:close/>
                </a:path>
              </a:pathLst>
            </a:custGeom>
            <a:solidFill>
              <a:srgbClr val="334155"/>
            </a:solidFill>
            <a:ln w="12700">
              <a:solidFill>
                <a:srgbClr val="000000"/>
              </a:solidFill>
            </a:ln>
          </p:spPr>
        </p:sp>
      </p:grpSp>
      <p:sp>
        <p:nvSpPr>
          <p:cNvPr id="6" name="TextBox 6">
            <a:extLst>
              <a:ext uri="{FF2B5EF4-FFF2-40B4-BE49-F238E27FC236}">
                <a16:creationId xmlns:a16="http://schemas.microsoft.com/office/drawing/2014/main" id="{BE8BCBD5-844B-4040-98FD-CBE0CA33E530}"/>
              </a:ext>
            </a:extLst>
          </p:cNvPr>
          <p:cNvSpPr txBox="1"/>
          <p:nvPr/>
        </p:nvSpPr>
        <p:spPr>
          <a:xfrm>
            <a:off x="857250" y="561975"/>
            <a:ext cx="17049750" cy="814005"/>
          </a:xfrm>
          <a:prstGeom prst="rect">
            <a:avLst/>
          </a:prstGeom>
        </p:spPr>
        <p:txBody>
          <a:bodyPr wrap="square" lIns="0" tIns="0" rIns="0" bIns="0" rtlCol="0" anchor="t">
            <a:spAutoFit/>
          </a:bodyPr>
          <a:lstStyle/>
          <a:p>
            <a:pPr algn="l">
              <a:lnSpc>
                <a:spcPts val="6802"/>
              </a:lnSpc>
            </a:pPr>
            <a:r>
              <a:rPr lang="en-US" sz="4725">
                <a:solidFill>
                  <a:srgbClr val="334155"/>
                </a:solidFill>
                <a:latin typeface="Calibri (MS)"/>
                <a:ea typeface="Calibri (MS)"/>
                <a:cs typeface="Calibri (MS)"/>
                <a:sym typeface="Calibri (MS)"/>
              </a:rPr>
              <a:t>2.9 Biểu đồ mối quan hệ giữa stress level và quality of sleep</a:t>
            </a:r>
          </a:p>
        </p:txBody>
      </p:sp>
    </p:spTree>
    <p:extLst>
      <p:ext uri="{BB962C8B-B14F-4D97-AF65-F5344CB8AC3E}">
        <p14:creationId xmlns:p14="http://schemas.microsoft.com/office/powerpoint/2010/main" val="2038192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D419E"/>
        </a:solidFill>
        <a:effectLst/>
      </p:bgPr>
    </p:bg>
    <p:spTree>
      <p:nvGrpSpPr>
        <p:cNvPr id="1" name=""/>
        <p:cNvGrpSpPr/>
        <p:nvPr/>
      </p:nvGrpSpPr>
      <p:grpSpPr>
        <a:xfrm>
          <a:off x="0" y="0"/>
          <a:ext cx="0" cy="0"/>
          <a:chOff x="0" y="0"/>
          <a:chExt cx="0" cy="0"/>
        </a:xfrm>
      </p:grpSpPr>
      <p:sp>
        <p:nvSpPr>
          <p:cNvPr id="2" name="TextBox 2"/>
          <p:cNvSpPr txBox="1"/>
          <p:nvPr/>
        </p:nvSpPr>
        <p:spPr>
          <a:xfrm>
            <a:off x="7481590" y="4084363"/>
            <a:ext cx="3415010" cy="1333698"/>
          </a:xfrm>
          <a:prstGeom prst="rect">
            <a:avLst/>
          </a:prstGeom>
        </p:spPr>
        <p:txBody>
          <a:bodyPr wrap="square" lIns="0" tIns="0" rIns="0" bIns="0" rtlCol="0" anchor="t">
            <a:spAutoFit/>
          </a:bodyPr>
          <a:lstStyle/>
          <a:p>
            <a:pPr algn="ctr">
              <a:lnSpc>
                <a:spcPts val="10366"/>
              </a:lnSpc>
            </a:pPr>
            <a:r>
              <a:rPr lang="en-US" sz="7200" dirty="0">
                <a:solidFill>
                  <a:srgbClr val="E2F0FF"/>
                </a:solidFill>
                <a:latin typeface="Paytone One"/>
                <a:ea typeface="Paytone One"/>
                <a:cs typeface="Paytone One"/>
                <a:sym typeface="Paytone One"/>
              </a:rPr>
              <a:t>PHẦN 3</a:t>
            </a:r>
          </a:p>
        </p:txBody>
      </p:sp>
      <p:sp>
        <p:nvSpPr>
          <p:cNvPr id="3" name="TextBox 3"/>
          <p:cNvSpPr txBox="1"/>
          <p:nvPr/>
        </p:nvSpPr>
        <p:spPr>
          <a:xfrm>
            <a:off x="7515225" y="5572125"/>
            <a:ext cx="3257550" cy="460629"/>
          </a:xfrm>
          <a:prstGeom prst="rect">
            <a:avLst/>
          </a:prstGeom>
        </p:spPr>
        <p:txBody>
          <a:bodyPr lIns="0" tIns="0" rIns="0" bIns="0" rtlCol="0" anchor="t">
            <a:spAutoFit/>
          </a:bodyPr>
          <a:lstStyle/>
          <a:p>
            <a:pPr algn="ctr">
              <a:lnSpc>
                <a:spcPts val="3887"/>
              </a:lnSpc>
            </a:pPr>
            <a:r>
              <a:rPr lang="en-US" sz="2700">
                <a:solidFill>
                  <a:srgbClr val="E2F0FF"/>
                </a:solidFill>
                <a:latin typeface="Paytone One"/>
                <a:ea typeface="Paytone One"/>
                <a:cs typeface="Paytone One"/>
                <a:sym typeface="Paytone One"/>
              </a:rPr>
              <a:t>TIỀN XỬ LÝ DỮ LIỆU</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grpSp>
        <p:nvGrpSpPr>
          <p:cNvPr id="2" name="Group 2"/>
          <p:cNvGrpSpPr/>
          <p:nvPr/>
        </p:nvGrpSpPr>
        <p:grpSpPr>
          <a:xfrm>
            <a:off x="857250" y="2248718"/>
            <a:ext cx="8001000" cy="7181031"/>
            <a:chOff x="0" y="0"/>
            <a:chExt cx="10668000" cy="9574708"/>
          </a:xfrm>
        </p:grpSpPr>
        <p:sp>
          <p:nvSpPr>
            <p:cNvPr id="3" name="Freeform 3"/>
            <p:cNvSpPr/>
            <p:nvPr/>
          </p:nvSpPr>
          <p:spPr>
            <a:xfrm>
              <a:off x="0" y="0"/>
              <a:ext cx="10668000" cy="9574657"/>
            </a:xfrm>
            <a:custGeom>
              <a:avLst/>
              <a:gdLst/>
              <a:ahLst/>
              <a:cxnLst/>
              <a:rect l="l" t="t" r="r" b="b"/>
              <a:pathLst>
                <a:path w="10668000" h="9574657">
                  <a:moveTo>
                    <a:pt x="0" y="0"/>
                  </a:moveTo>
                  <a:lnTo>
                    <a:pt x="10668000" y="0"/>
                  </a:lnTo>
                  <a:lnTo>
                    <a:pt x="10668000" y="9574657"/>
                  </a:lnTo>
                  <a:lnTo>
                    <a:pt x="0" y="9574657"/>
                  </a:lnTo>
                  <a:lnTo>
                    <a:pt x="0" y="0"/>
                  </a:lnTo>
                  <a:close/>
                </a:path>
              </a:pathLst>
            </a:custGeom>
            <a:solidFill>
              <a:srgbClr val="E2F0FF"/>
            </a:solidFill>
            <a:ln w="12700">
              <a:solidFill>
                <a:srgbClr val="000000"/>
              </a:solidFill>
            </a:ln>
          </p:spPr>
        </p:sp>
      </p:grpSp>
      <p:grpSp>
        <p:nvGrpSpPr>
          <p:cNvPr id="4" name="Group 4"/>
          <p:cNvGrpSpPr/>
          <p:nvPr/>
        </p:nvGrpSpPr>
        <p:grpSpPr>
          <a:xfrm>
            <a:off x="9429750" y="2248718"/>
            <a:ext cx="8001000" cy="7181031"/>
            <a:chOff x="0" y="0"/>
            <a:chExt cx="10668000" cy="9574708"/>
          </a:xfrm>
        </p:grpSpPr>
        <p:sp>
          <p:nvSpPr>
            <p:cNvPr id="5" name="Freeform 5"/>
            <p:cNvSpPr/>
            <p:nvPr/>
          </p:nvSpPr>
          <p:spPr>
            <a:xfrm>
              <a:off x="0" y="0"/>
              <a:ext cx="10668000" cy="9574657"/>
            </a:xfrm>
            <a:custGeom>
              <a:avLst/>
              <a:gdLst/>
              <a:ahLst/>
              <a:cxnLst/>
              <a:rect l="l" t="t" r="r" b="b"/>
              <a:pathLst>
                <a:path w="10668000" h="9574657">
                  <a:moveTo>
                    <a:pt x="0" y="0"/>
                  </a:moveTo>
                  <a:lnTo>
                    <a:pt x="10668000" y="0"/>
                  </a:lnTo>
                  <a:lnTo>
                    <a:pt x="10668000" y="9574657"/>
                  </a:lnTo>
                  <a:lnTo>
                    <a:pt x="0" y="9574657"/>
                  </a:lnTo>
                  <a:lnTo>
                    <a:pt x="0" y="0"/>
                  </a:lnTo>
                  <a:close/>
                </a:path>
              </a:pathLst>
            </a:custGeom>
            <a:solidFill>
              <a:srgbClr val="E2F0FF"/>
            </a:solidFill>
            <a:ln w="12700">
              <a:solidFill>
                <a:srgbClr val="000000"/>
              </a:solidFill>
            </a:ln>
          </p:spPr>
        </p:sp>
      </p:grpSp>
      <p:sp>
        <p:nvSpPr>
          <p:cNvPr id="6" name="TextBox 6"/>
          <p:cNvSpPr txBox="1"/>
          <p:nvPr/>
        </p:nvSpPr>
        <p:spPr>
          <a:xfrm>
            <a:off x="857250" y="647700"/>
            <a:ext cx="7514749" cy="923012"/>
          </a:xfrm>
          <a:prstGeom prst="rect">
            <a:avLst/>
          </a:prstGeom>
        </p:spPr>
        <p:txBody>
          <a:bodyPr lIns="0" tIns="0" rIns="0" bIns="0" rtlCol="0" anchor="t">
            <a:spAutoFit/>
          </a:bodyPr>
          <a:lstStyle/>
          <a:p>
            <a:pPr algn="l">
              <a:lnSpc>
                <a:spcPts val="6802"/>
              </a:lnSpc>
            </a:pPr>
            <a:r>
              <a:rPr lang="en-US" sz="4725">
                <a:solidFill>
                  <a:srgbClr val="334155"/>
                </a:solidFill>
                <a:latin typeface="Calibri (MS)"/>
                <a:ea typeface="Calibri (MS)"/>
                <a:cs typeface="Calibri (MS)"/>
                <a:sym typeface="Calibri (MS)"/>
              </a:rPr>
              <a:t>3.1 Làm sạch &amp; Mã hóa dữ liệu</a:t>
            </a:r>
          </a:p>
        </p:txBody>
      </p:sp>
      <p:grpSp>
        <p:nvGrpSpPr>
          <p:cNvPr id="7" name="Group 7"/>
          <p:cNvGrpSpPr/>
          <p:nvPr/>
        </p:nvGrpSpPr>
        <p:grpSpPr>
          <a:xfrm>
            <a:off x="857250" y="1791518"/>
            <a:ext cx="16573500" cy="28575"/>
            <a:chOff x="0" y="0"/>
            <a:chExt cx="22098000" cy="38100"/>
          </a:xfrm>
        </p:grpSpPr>
        <p:sp>
          <p:nvSpPr>
            <p:cNvPr id="8" name="Freeform 8"/>
            <p:cNvSpPr/>
            <p:nvPr/>
          </p:nvSpPr>
          <p:spPr>
            <a:xfrm>
              <a:off x="0" y="0"/>
              <a:ext cx="22098000" cy="38100"/>
            </a:xfrm>
            <a:custGeom>
              <a:avLst/>
              <a:gdLst/>
              <a:ahLst/>
              <a:cxnLst/>
              <a:rect l="l" t="t" r="r" b="b"/>
              <a:pathLst>
                <a:path w="22098000" h="38100">
                  <a:moveTo>
                    <a:pt x="0" y="0"/>
                  </a:moveTo>
                  <a:lnTo>
                    <a:pt x="22098000" y="0"/>
                  </a:lnTo>
                  <a:lnTo>
                    <a:pt x="22098000" y="38100"/>
                  </a:lnTo>
                  <a:lnTo>
                    <a:pt x="0" y="38100"/>
                  </a:lnTo>
                  <a:close/>
                </a:path>
              </a:pathLst>
            </a:custGeom>
            <a:solidFill>
              <a:srgbClr val="334155"/>
            </a:solidFill>
            <a:ln w="12700">
              <a:solidFill>
                <a:srgbClr val="000000"/>
              </a:solidFill>
            </a:ln>
          </p:spPr>
        </p:sp>
      </p:grpSp>
      <p:sp>
        <p:nvSpPr>
          <p:cNvPr id="9" name="TextBox 9"/>
          <p:cNvSpPr txBox="1"/>
          <p:nvPr/>
        </p:nvSpPr>
        <p:spPr>
          <a:xfrm>
            <a:off x="1566862" y="2615430"/>
            <a:ext cx="4891445" cy="551688"/>
          </a:xfrm>
          <a:prstGeom prst="rect">
            <a:avLst/>
          </a:prstGeom>
        </p:spPr>
        <p:txBody>
          <a:bodyPr lIns="0" tIns="0" rIns="0" bIns="0" rtlCol="0" anchor="t">
            <a:spAutoFit/>
          </a:bodyPr>
          <a:lstStyle/>
          <a:p>
            <a:pPr algn="l">
              <a:lnSpc>
                <a:spcPts val="4536"/>
              </a:lnSpc>
            </a:pPr>
            <a:r>
              <a:rPr lang="en-US" sz="3150">
                <a:solidFill>
                  <a:srgbClr val="0C336A"/>
                </a:solidFill>
                <a:latin typeface="Paytone One"/>
                <a:ea typeface="Paytone One"/>
                <a:cs typeface="Paytone One"/>
                <a:sym typeface="Paytone One"/>
              </a:rPr>
              <a:t>Xử lý dữ liệu thiếu (Null)</a:t>
            </a:r>
          </a:p>
        </p:txBody>
      </p:sp>
      <p:sp>
        <p:nvSpPr>
          <p:cNvPr id="10" name="TextBox 10"/>
          <p:cNvSpPr txBox="1"/>
          <p:nvPr/>
        </p:nvSpPr>
        <p:spPr>
          <a:xfrm>
            <a:off x="10206038" y="2615430"/>
            <a:ext cx="3850958" cy="551688"/>
          </a:xfrm>
          <a:prstGeom prst="rect">
            <a:avLst/>
          </a:prstGeom>
        </p:spPr>
        <p:txBody>
          <a:bodyPr lIns="0" tIns="0" rIns="0" bIns="0" rtlCol="0" anchor="t">
            <a:spAutoFit/>
          </a:bodyPr>
          <a:lstStyle/>
          <a:p>
            <a:pPr algn="l">
              <a:lnSpc>
                <a:spcPts val="4536"/>
              </a:lnSpc>
            </a:pPr>
            <a:r>
              <a:rPr lang="en-US" sz="3150" dirty="0" err="1">
                <a:solidFill>
                  <a:srgbClr val="0C336A"/>
                </a:solidFill>
                <a:latin typeface="Paytone One"/>
                <a:ea typeface="Paytone One"/>
                <a:cs typeface="Paytone One"/>
                <a:sym typeface="Paytone One"/>
              </a:rPr>
              <a:t>Mã</a:t>
            </a:r>
            <a:r>
              <a:rPr lang="en-US" sz="3150" dirty="0">
                <a:solidFill>
                  <a:srgbClr val="0C336A"/>
                </a:solidFill>
                <a:latin typeface="Paytone One"/>
                <a:ea typeface="Paytone One"/>
                <a:cs typeface="Paytone One"/>
                <a:sym typeface="Paytone One"/>
              </a:rPr>
              <a:t> </a:t>
            </a:r>
            <a:r>
              <a:rPr lang="en-US" sz="3150" dirty="0" err="1">
                <a:solidFill>
                  <a:srgbClr val="0C336A"/>
                </a:solidFill>
                <a:latin typeface="Paytone One"/>
                <a:ea typeface="Paytone One"/>
                <a:cs typeface="Paytone One"/>
                <a:sym typeface="Paytone One"/>
              </a:rPr>
              <a:t>hóa</a:t>
            </a:r>
            <a:r>
              <a:rPr lang="en-US" sz="3150" dirty="0">
                <a:solidFill>
                  <a:srgbClr val="0C336A"/>
                </a:solidFill>
                <a:latin typeface="Paytone One"/>
                <a:ea typeface="Paytone One"/>
                <a:cs typeface="Paytone One"/>
                <a:sym typeface="Paytone One"/>
              </a:rPr>
              <a:t> (Encoding)</a:t>
            </a:r>
          </a:p>
        </p:txBody>
      </p:sp>
      <p:sp>
        <p:nvSpPr>
          <p:cNvPr id="11" name="TextBox 11"/>
          <p:cNvSpPr txBox="1"/>
          <p:nvPr/>
        </p:nvSpPr>
        <p:spPr>
          <a:xfrm>
            <a:off x="9872662" y="3509739"/>
            <a:ext cx="7115175" cy="551433"/>
          </a:xfrm>
          <a:prstGeom prst="rect">
            <a:avLst/>
          </a:prstGeom>
        </p:spPr>
        <p:txBody>
          <a:bodyPr lIns="0" tIns="0" rIns="0" bIns="0" rtlCol="0" anchor="t">
            <a:spAutoFit/>
          </a:bodyPr>
          <a:lstStyle/>
          <a:p>
            <a:pPr algn="l">
              <a:lnSpc>
                <a:spcPts val="4320"/>
              </a:lnSpc>
            </a:pPr>
            <a:r>
              <a:rPr lang="en-US" sz="2250" dirty="0" smtClean="0">
                <a:solidFill>
                  <a:srgbClr val="0C336A"/>
                </a:solidFill>
                <a:latin typeface="Be Vietnam"/>
                <a:ea typeface="Be Vietnam"/>
                <a:cs typeface="Be Vietnam"/>
                <a:sym typeface="Be Vietnam"/>
              </a:rPr>
              <a:t>   </a:t>
            </a:r>
            <a:r>
              <a:rPr lang="en-US" sz="2250" dirty="0" err="1" smtClean="0">
                <a:solidFill>
                  <a:srgbClr val="0C336A"/>
                </a:solidFill>
                <a:latin typeface="Be Vietnam"/>
                <a:ea typeface="Be Vietnam"/>
                <a:cs typeface="Be Vietnam"/>
                <a:sym typeface="Be Vietnam"/>
              </a:rPr>
              <a:t>Chuyển</a:t>
            </a:r>
            <a:r>
              <a:rPr lang="en-US" sz="2250" dirty="0" smtClean="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đổi</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dữ</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liệu</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chữ</a:t>
            </a:r>
            <a:r>
              <a:rPr lang="en-US" sz="2250" dirty="0">
                <a:solidFill>
                  <a:srgbClr val="0C336A"/>
                </a:solidFill>
                <a:latin typeface="Be Vietnam"/>
                <a:ea typeface="Be Vietnam"/>
                <a:cs typeface="Be Vietnam"/>
                <a:sym typeface="Be Vietnam"/>
              </a:rPr>
              <a:t> sang </a:t>
            </a:r>
            <a:r>
              <a:rPr lang="en-US" sz="2250" dirty="0" err="1">
                <a:solidFill>
                  <a:srgbClr val="0C336A"/>
                </a:solidFill>
                <a:latin typeface="Be Vietnam"/>
                <a:ea typeface="Be Vietnam"/>
                <a:cs typeface="Be Vietnam"/>
                <a:sym typeface="Be Vietnam"/>
              </a:rPr>
              <a:t>số</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để</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máy</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học</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hiểu</a:t>
            </a:r>
            <a:r>
              <a:rPr lang="en-US" sz="2250" dirty="0">
                <a:solidFill>
                  <a:srgbClr val="0C336A"/>
                </a:solidFill>
                <a:latin typeface="Be Vietnam"/>
                <a:ea typeface="Be Vietnam"/>
                <a:cs typeface="Be Vietnam"/>
                <a:sym typeface="Be Vietnam"/>
              </a:rPr>
              <a:t>:</a:t>
            </a:r>
          </a:p>
        </p:txBody>
      </p:sp>
      <p:grpSp>
        <p:nvGrpSpPr>
          <p:cNvPr id="12" name="Group 12"/>
          <p:cNvGrpSpPr/>
          <p:nvPr/>
        </p:nvGrpSpPr>
        <p:grpSpPr>
          <a:xfrm>
            <a:off x="1028700" y="2731590"/>
            <a:ext cx="400050" cy="400050"/>
            <a:chOff x="0" y="0"/>
            <a:chExt cx="533400" cy="533400"/>
          </a:xfrm>
        </p:grpSpPr>
        <p:sp>
          <p:nvSpPr>
            <p:cNvPr id="13" name="Freeform 13" descr="image.png"/>
            <p:cNvSpPr/>
            <p:nvPr/>
          </p:nvSpPr>
          <p:spPr>
            <a:xfrm>
              <a:off x="0" y="0"/>
              <a:ext cx="533400" cy="533400"/>
            </a:xfrm>
            <a:custGeom>
              <a:avLst/>
              <a:gdLst/>
              <a:ahLst/>
              <a:cxnLst/>
              <a:rect l="l" t="t" r="r" b="b"/>
              <a:pathLst>
                <a:path w="533400" h="533400">
                  <a:moveTo>
                    <a:pt x="0" y="0"/>
                  </a:moveTo>
                  <a:lnTo>
                    <a:pt x="533400" y="0"/>
                  </a:lnTo>
                  <a:lnTo>
                    <a:pt x="533400" y="533400"/>
                  </a:lnTo>
                  <a:lnTo>
                    <a:pt x="0" y="533400"/>
                  </a:lnTo>
                  <a:lnTo>
                    <a:pt x="0" y="0"/>
                  </a:lnTo>
                  <a:close/>
                </a:path>
              </a:pathLst>
            </a:custGeom>
            <a:blipFill>
              <a:blip r:embed="rId2"/>
              <a:stretch>
                <a:fillRect b="-3571"/>
              </a:stretch>
            </a:blipFill>
          </p:spPr>
        </p:sp>
      </p:grpSp>
      <p:sp>
        <p:nvSpPr>
          <p:cNvPr id="14" name="TextBox 14"/>
          <p:cNvSpPr txBox="1"/>
          <p:nvPr/>
        </p:nvSpPr>
        <p:spPr>
          <a:xfrm>
            <a:off x="1714500" y="3604989"/>
            <a:ext cx="157162" cy="466725"/>
          </a:xfrm>
          <a:prstGeom prst="rect">
            <a:avLst/>
          </a:prstGeom>
        </p:spPr>
        <p:txBody>
          <a:bodyPr lIns="0" tIns="0" rIns="0" bIns="0" rtlCol="0" anchor="t">
            <a:spAutoFit/>
          </a:bodyPr>
          <a:lstStyle/>
          <a:p>
            <a:pPr algn="l">
              <a:lnSpc>
                <a:spcPts val="2700"/>
              </a:lnSpc>
            </a:pPr>
            <a:r>
              <a:rPr lang="en-US" sz="2250">
                <a:solidFill>
                  <a:srgbClr val="0C336A"/>
                </a:solidFill>
                <a:latin typeface="Be Vietnam"/>
                <a:ea typeface="Be Vietnam"/>
                <a:cs typeface="Be Vietnam"/>
                <a:sym typeface="Be Vietnam"/>
              </a:rPr>
              <a:t>•</a:t>
            </a:r>
          </a:p>
        </p:txBody>
      </p:sp>
      <p:sp>
        <p:nvSpPr>
          <p:cNvPr id="15" name="TextBox 15"/>
          <p:cNvSpPr txBox="1"/>
          <p:nvPr/>
        </p:nvSpPr>
        <p:spPr>
          <a:xfrm>
            <a:off x="1976438" y="3452589"/>
            <a:ext cx="6438900" cy="1042035"/>
          </a:xfrm>
          <a:prstGeom prst="rect">
            <a:avLst/>
          </a:prstGeom>
        </p:spPr>
        <p:txBody>
          <a:bodyPr lIns="0" tIns="0" rIns="0" bIns="0" rtlCol="0" anchor="t">
            <a:spAutoFit/>
          </a:bodyPr>
          <a:lstStyle/>
          <a:p>
            <a:pPr algn="l">
              <a:lnSpc>
                <a:spcPts val="4320"/>
              </a:lnSpc>
            </a:pPr>
            <a:r>
              <a:rPr lang="en-US" sz="2250" dirty="0" err="1">
                <a:solidFill>
                  <a:srgbClr val="0C336A"/>
                </a:solidFill>
                <a:latin typeface="Be Vietnam"/>
                <a:ea typeface="Be Vietnam"/>
                <a:cs typeface="Be Vietnam"/>
                <a:sym typeface="Be Vietnam"/>
              </a:rPr>
              <a:t>Kiểm</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tra</a:t>
            </a:r>
            <a:r>
              <a:rPr lang="en-US" sz="2250" dirty="0">
                <a:solidFill>
                  <a:srgbClr val="0C336A"/>
                </a:solidFill>
                <a:latin typeface="Be Vietnam"/>
                <a:ea typeface="Be Vietnam"/>
                <a:cs typeface="Be Vietnam"/>
                <a:sym typeface="Be Vietnam"/>
              </a:rPr>
              <a:t> null </a:t>
            </a:r>
            <a:r>
              <a:rPr lang="en-US" sz="2250" dirty="0" err="1">
                <a:solidFill>
                  <a:srgbClr val="0C336A"/>
                </a:solidFill>
                <a:latin typeface="Be Vietnam"/>
                <a:ea typeface="Be Vietnam"/>
                <a:cs typeface="Be Vietnam"/>
                <a:sym typeface="Be Vietnam"/>
              </a:rPr>
              <a:t>trong</a:t>
            </a:r>
            <a:r>
              <a:rPr lang="en-US" sz="2250" dirty="0">
                <a:solidFill>
                  <a:srgbClr val="0C336A"/>
                </a:solidFill>
                <a:latin typeface="Be Vietnam"/>
                <a:ea typeface="Be Vietnam"/>
                <a:cs typeface="Be Vietnam"/>
                <a:sym typeface="Be Vietnam"/>
              </a:rPr>
              <a:t> `Sleep Duration`, </a:t>
            </a:r>
            <a:r>
              <a:rPr lang="en-US" sz="2250" dirty="0" err="1">
                <a:solidFill>
                  <a:srgbClr val="0C336A"/>
                </a:solidFill>
                <a:latin typeface="Be Vietnam"/>
                <a:ea typeface="Be Vietnam"/>
                <a:cs typeface="Be Vietnam"/>
                <a:sym typeface="Be Vietnam"/>
              </a:rPr>
              <a:t>các</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dữ</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liệu</a:t>
            </a:r>
            <a:r>
              <a:rPr lang="en-US" sz="2250" dirty="0">
                <a:solidFill>
                  <a:srgbClr val="0C336A"/>
                </a:solidFill>
                <a:latin typeface="Be Vietnam"/>
                <a:ea typeface="Be Vietnam"/>
                <a:cs typeface="Be Vietnam"/>
                <a:sym typeface="Be Vietnam"/>
              </a:rPr>
              <a:t>   </a:t>
            </a:r>
          </a:p>
          <a:p>
            <a:pPr algn="l">
              <a:lnSpc>
                <a:spcPts val="4320"/>
              </a:lnSpc>
            </a:pPr>
            <a:r>
              <a:rPr lang="en-US" sz="2250" dirty="0" err="1" smtClean="0">
                <a:solidFill>
                  <a:srgbClr val="0C336A"/>
                </a:solidFill>
                <a:latin typeface="Be Vietnam"/>
                <a:ea typeface="Be Vietnam"/>
                <a:cs typeface="Be Vietnam"/>
                <a:sym typeface="Be Vietnam"/>
              </a:rPr>
              <a:t>NaN</a:t>
            </a:r>
            <a:r>
              <a:rPr lang="en-US" sz="2250" dirty="0" smtClean="0">
                <a:solidFill>
                  <a:srgbClr val="0C336A"/>
                </a:solidFill>
                <a:latin typeface="Be Vietnam"/>
                <a:ea typeface="Be Vietnam"/>
                <a:cs typeface="Be Vietnam"/>
                <a:sym typeface="Be Vietnam"/>
              </a:rPr>
              <a:t> </a:t>
            </a:r>
            <a:r>
              <a:rPr lang="en-US" sz="2250" dirty="0">
                <a:solidFill>
                  <a:srgbClr val="0C336A"/>
                </a:solidFill>
                <a:latin typeface="Be Vietnam"/>
                <a:ea typeface="Be Vietnam"/>
                <a:cs typeface="Be Vietnam"/>
                <a:sym typeface="Be Vietnam"/>
              </a:rPr>
              <a:t>ở </a:t>
            </a:r>
            <a:r>
              <a:rPr lang="en-US" sz="2250" dirty="0" err="1">
                <a:solidFill>
                  <a:srgbClr val="0C336A"/>
                </a:solidFill>
                <a:latin typeface="Be Vietnam"/>
                <a:ea typeface="Be Vietnam"/>
                <a:cs typeface="Be Vietnam"/>
                <a:sym typeface="Be Vietnam"/>
              </a:rPr>
              <a:t>cột</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này</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có</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nghĩa</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là</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không</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mắc</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bệnh</a:t>
            </a:r>
            <a:r>
              <a:rPr lang="en-US" sz="2250" dirty="0">
                <a:solidFill>
                  <a:srgbClr val="0C336A"/>
                </a:solidFill>
                <a:latin typeface="Be Vietnam"/>
                <a:ea typeface="Be Vietnam"/>
                <a:cs typeface="Be Vietnam"/>
                <a:sym typeface="Be Vietnam"/>
              </a:rPr>
              <a:t>.</a:t>
            </a:r>
          </a:p>
        </p:txBody>
      </p:sp>
      <p:sp>
        <p:nvSpPr>
          <p:cNvPr id="16" name="TextBox 16"/>
          <p:cNvSpPr txBox="1"/>
          <p:nvPr/>
        </p:nvSpPr>
        <p:spPr>
          <a:xfrm>
            <a:off x="1714500" y="4733701"/>
            <a:ext cx="157162" cy="466725"/>
          </a:xfrm>
          <a:prstGeom prst="rect">
            <a:avLst/>
          </a:prstGeom>
        </p:spPr>
        <p:txBody>
          <a:bodyPr lIns="0" tIns="0" rIns="0" bIns="0" rtlCol="0" anchor="t">
            <a:spAutoFit/>
          </a:bodyPr>
          <a:lstStyle/>
          <a:p>
            <a:pPr algn="l">
              <a:lnSpc>
                <a:spcPts val="2700"/>
              </a:lnSpc>
            </a:pPr>
            <a:r>
              <a:rPr lang="en-US" sz="2250">
                <a:solidFill>
                  <a:srgbClr val="0C336A"/>
                </a:solidFill>
                <a:latin typeface="Be Vietnam"/>
                <a:ea typeface="Be Vietnam"/>
                <a:cs typeface="Be Vietnam"/>
                <a:sym typeface="Be Vietnam"/>
              </a:rPr>
              <a:t>•</a:t>
            </a:r>
          </a:p>
        </p:txBody>
      </p:sp>
      <p:sp>
        <p:nvSpPr>
          <p:cNvPr id="17" name="TextBox 17"/>
          <p:cNvSpPr txBox="1"/>
          <p:nvPr/>
        </p:nvSpPr>
        <p:spPr>
          <a:xfrm>
            <a:off x="1976438" y="4581301"/>
            <a:ext cx="6438900" cy="2205038"/>
          </a:xfrm>
          <a:prstGeom prst="rect">
            <a:avLst/>
          </a:prstGeom>
        </p:spPr>
        <p:txBody>
          <a:bodyPr lIns="0" tIns="0" rIns="0" bIns="0" rtlCol="0" anchor="t">
            <a:spAutoFit/>
          </a:bodyPr>
          <a:lstStyle/>
          <a:p>
            <a:pPr algn="l">
              <a:lnSpc>
                <a:spcPts val="4320"/>
              </a:lnSpc>
            </a:pPr>
            <a:r>
              <a:rPr lang="en-US" sz="2250" b="1">
                <a:solidFill>
                  <a:srgbClr val="0C336A"/>
                </a:solidFill>
                <a:latin typeface="Be Vietnam Ultra-Bold"/>
                <a:ea typeface="Be Vietnam Ultra-Bold"/>
                <a:cs typeface="Be Vietnam Ultra-Bold"/>
                <a:sym typeface="Be Vietnam Ultra-Bold"/>
              </a:rPr>
              <a:t>Giải pháp:</a:t>
            </a:r>
          </a:p>
        </p:txBody>
      </p:sp>
      <p:grpSp>
        <p:nvGrpSpPr>
          <p:cNvPr id="18" name="Group 18"/>
          <p:cNvGrpSpPr/>
          <p:nvPr/>
        </p:nvGrpSpPr>
        <p:grpSpPr>
          <a:xfrm>
            <a:off x="9558338" y="2731590"/>
            <a:ext cx="500062" cy="400050"/>
            <a:chOff x="0" y="0"/>
            <a:chExt cx="666750" cy="533400"/>
          </a:xfrm>
        </p:grpSpPr>
        <p:sp>
          <p:nvSpPr>
            <p:cNvPr id="19" name="Freeform 19" descr="image.png"/>
            <p:cNvSpPr/>
            <p:nvPr/>
          </p:nvSpPr>
          <p:spPr>
            <a:xfrm>
              <a:off x="0" y="0"/>
              <a:ext cx="666750" cy="533400"/>
            </a:xfrm>
            <a:custGeom>
              <a:avLst/>
              <a:gdLst/>
              <a:ahLst/>
              <a:cxnLst/>
              <a:rect l="l" t="t" r="r" b="b"/>
              <a:pathLst>
                <a:path w="666750" h="533400">
                  <a:moveTo>
                    <a:pt x="0" y="0"/>
                  </a:moveTo>
                  <a:lnTo>
                    <a:pt x="666750" y="0"/>
                  </a:lnTo>
                  <a:lnTo>
                    <a:pt x="666750" y="533400"/>
                  </a:lnTo>
                  <a:lnTo>
                    <a:pt x="0" y="533400"/>
                  </a:lnTo>
                  <a:lnTo>
                    <a:pt x="0" y="0"/>
                  </a:lnTo>
                  <a:close/>
                </a:path>
              </a:pathLst>
            </a:custGeom>
            <a:blipFill>
              <a:blip r:embed="rId3"/>
              <a:stretch>
                <a:fillRect b="-3571"/>
              </a:stretch>
            </a:blipFill>
          </p:spPr>
        </p:sp>
      </p:grpSp>
      <p:sp>
        <p:nvSpPr>
          <p:cNvPr id="20" name="TextBox 20"/>
          <p:cNvSpPr txBox="1"/>
          <p:nvPr/>
        </p:nvSpPr>
        <p:spPr>
          <a:xfrm>
            <a:off x="10287000" y="4562251"/>
            <a:ext cx="157162" cy="346249"/>
          </a:xfrm>
          <a:prstGeom prst="rect">
            <a:avLst/>
          </a:prstGeom>
        </p:spPr>
        <p:txBody>
          <a:bodyPr wrap="square" lIns="0" tIns="0" rIns="0" bIns="0" rtlCol="0" anchor="t">
            <a:spAutoFit/>
          </a:bodyPr>
          <a:lstStyle/>
          <a:p>
            <a:pPr algn="l">
              <a:lnSpc>
                <a:spcPts val="2700"/>
              </a:lnSpc>
            </a:pPr>
            <a:r>
              <a:rPr lang="en-US" sz="2250" dirty="0">
                <a:solidFill>
                  <a:srgbClr val="0C336A"/>
                </a:solidFill>
                <a:latin typeface="Be Vietnam"/>
                <a:ea typeface="Be Vietnam"/>
                <a:cs typeface="Be Vietnam"/>
                <a:sym typeface="Be Vietnam"/>
              </a:rPr>
              <a:t>•</a:t>
            </a:r>
          </a:p>
        </p:txBody>
      </p:sp>
      <p:sp>
        <p:nvSpPr>
          <p:cNvPr id="21" name="TextBox 21"/>
          <p:cNvSpPr txBox="1"/>
          <p:nvPr/>
        </p:nvSpPr>
        <p:spPr>
          <a:xfrm>
            <a:off x="10548938" y="4409851"/>
            <a:ext cx="6438900" cy="619125"/>
          </a:xfrm>
          <a:prstGeom prst="rect">
            <a:avLst/>
          </a:prstGeom>
        </p:spPr>
        <p:txBody>
          <a:bodyPr lIns="0" tIns="0" rIns="0" bIns="0" rtlCol="0" anchor="t">
            <a:spAutoFit/>
          </a:bodyPr>
          <a:lstStyle/>
          <a:p>
            <a:pPr algn="l">
              <a:lnSpc>
                <a:spcPts val="4320"/>
              </a:lnSpc>
            </a:pPr>
            <a:r>
              <a:rPr lang="en-US" sz="2250" b="1" dirty="0">
                <a:solidFill>
                  <a:srgbClr val="0C336A"/>
                </a:solidFill>
                <a:latin typeface="Be Vietnam Ultra-Bold"/>
                <a:ea typeface="Be Vietnam Ultra-Bold"/>
                <a:cs typeface="Be Vietnam Ultra-Bold"/>
                <a:sym typeface="Be Vietnam Ultra-Bold"/>
              </a:rPr>
              <a:t>Label Encoding:</a:t>
            </a:r>
            <a:r>
              <a:rPr lang="en-US" sz="2250" dirty="0">
                <a:solidFill>
                  <a:srgbClr val="0C336A"/>
                </a:solidFill>
                <a:latin typeface="Be Vietnam"/>
                <a:ea typeface="Be Vietnam"/>
                <a:cs typeface="Be Vietnam"/>
                <a:sym typeface="Be Vietnam"/>
              </a:rPr>
              <a:t> Gender (Male=0, Female=1</a:t>
            </a:r>
            <a:r>
              <a:rPr lang="en-US" sz="2250" dirty="0" smtClean="0">
                <a:solidFill>
                  <a:srgbClr val="0C336A"/>
                </a:solidFill>
                <a:latin typeface="Be Vietnam"/>
                <a:ea typeface="Be Vietnam"/>
                <a:cs typeface="Be Vietnam"/>
                <a:sym typeface="Be Vietnam"/>
              </a:rPr>
              <a:t>).</a:t>
            </a:r>
            <a:endParaRPr lang="en-US" sz="2250" dirty="0">
              <a:solidFill>
                <a:srgbClr val="0C336A"/>
              </a:solidFill>
              <a:latin typeface="Be Vietnam"/>
              <a:ea typeface="Be Vietnam"/>
              <a:cs typeface="Be Vietnam"/>
              <a:sym typeface="Be Vietnam"/>
            </a:endParaRPr>
          </a:p>
        </p:txBody>
      </p:sp>
      <p:sp>
        <p:nvSpPr>
          <p:cNvPr id="22" name="TextBox 22"/>
          <p:cNvSpPr txBox="1"/>
          <p:nvPr/>
        </p:nvSpPr>
        <p:spPr>
          <a:xfrm>
            <a:off x="2557462" y="5098509"/>
            <a:ext cx="5857875" cy="1042035"/>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Thay các dữ liệu NaN bằng một dữ liệu tường minh.</a:t>
            </a:r>
          </a:p>
        </p:txBody>
      </p:sp>
      <p:sp>
        <p:nvSpPr>
          <p:cNvPr id="41" name="TextBox 20"/>
          <p:cNvSpPr txBox="1"/>
          <p:nvPr/>
        </p:nvSpPr>
        <p:spPr>
          <a:xfrm>
            <a:off x="10266997" y="5295900"/>
            <a:ext cx="144100" cy="350395"/>
          </a:xfrm>
          <a:prstGeom prst="rect">
            <a:avLst/>
          </a:prstGeom>
        </p:spPr>
        <p:txBody>
          <a:bodyPr wrap="square" lIns="0" tIns="0" rIns="0" bIns="0" rtlCol="0" anchor="t">
            <a:spAutoFit/>
          </a:bodyPr>
          <a:lstStyle/>
          <a:p>
            <a:pPr algn="l">
              <a:lnSpc>
                <a:spcPts val="2700"/>
              </a:lnSpc>
            </a:pPr>
            <a:r>
              <a:rPr lang="en-US" sz="2250" dirty="0">
                <a:solidFill>
                  <a:srgbClr val="0C336A"/>
                </a:solidFill>
                <a:latin typeface="Be Vietnam"/>
                <a:ea typeface="Be Vietnam"/>
                <a:cs typeface="Be Vietnam"/>
                <a:sym typeface="Be Vietnam"/>
              </a:rPr>
              <a:t>•</a:t>
            </a:r>
          </a:p>
        </p:txBody>
      </p:sp>
      <p:sp>
        <p:nvSpPr>
          <p:cNvPr id="42" name="Rectangle 41"/>
          <p:cNvSpPr/>
          <p:nvPr/>
        </p:nvSpPr>
        <p:spPr>
          <a:xfrm>
            <a:off x="10444162" y="5108155"/>
            <a:ext cx="6343403" cy="1195199"/>
          </a:xfrm>
          <a:prstGeom prst="rect">
            <a:avLst/>
          </a:prstGeom>
        </p:spPr>
        <p:txBody>
          <a:bodyPr wrap="none">
            <a:spAutoFit/>
          </a:bodyPr>
          <a:lstStyle/>
          <a:p>
            <a:pPr>
              <a:lnSpc>
                <a:spcPts val="4320"/>
              </a:lnSpc>
            </a:pPr>
            <a:r>
              <a:rPr lang="en-US" sz="2250" b="1" dirty="0" smtClean="0">
                <a:solidFill>
                  <a:srgbClr val="0C336A"/>
                </a:solidFill>
                <a:latin typeface="Be Vietnam Ultra-Bold"/>
                <a:ea typeface="Be Vietnam Ultra-Bold"/>
                <a:cs typeface="Be Vietnam Ultra-Bold"/>
                <a:sym typeface="Be Vietnam Ultra-Bold"/>
              </a:rPr>
              <a:t>Feature splitting:</a:t>
            </a:r>
            <a:r>
              <a:rPr lang="en-US" sz="2250" dirty="0">
                <a:solidFill>
                  <a:srgbClr val="0C336A"/>
                </a:solidFill>
                <a:latin typeface="Be Vietnam"/>
                <a:ea typeface="Be Vietnam Ultra-Bold"/>
                <a:cs typeface="Be Vietnam Ultra-Bold"/>
                <a:sym typeface="Be Vietnam"/>
              </a:rPr>
              <a:t> </a:t>
            </a:r>
            <a:r>
              <a:rPr lang="en-US" sz="2250" dirty="0" smtClean="0">
                <a:solidFill>
                  <a:srgbClr val="0C336A"/>
                </a:solidFill>
                <a:latin typeface="Be Vietnam"/>
                <a:ea typeface="Be Vietnam Ultra-Bold"/>
                <a:cs typeface="Be Vietnam Ultra-Bold"/>
                <a:sym typeface="Be Vietnam"/>
              </a:rPr>
              <a:t>Blood pressure -&gt; Systolic,</a:t>
            </a:r>
          </a:p>
          <a:p>
            <a:pPr>
              <a:lnSpc>
                <a:spcPts val="4320"/>
              </a:lnSpc>
            </a:pPr>
            <a:r>
              <a:rPr lang="en-US" sz="2250" dirty="0" smtClean="0">
                <a:solidFill>
                  <a:srgbClr val="0C336A"/>
                </a:solidFill>
                <a:latin typeface="Be Vietnam"/>
                <a:ea typeface="Be Vietnam Ultra-Bold"/>
                <a:cs typeface="Be Vietnam Ultra-Bold"/>
                <a:sym typeface="Be Vietnam"/>
              </a:rPr>
              <a:t>Diastolic</a:t>
            </a:r>
            <a:r>
              <a:rPr lang="en-US" sz="2250" dirty="0" smtClean="0">
                <a:solidFill>
                  <a:srgbClr val="0C336A"/>
                </a:solidFill>
                <a:latin typeface="Be Vietnam"/>
                <a:ea typeface="Be Vietnam"/>
                <a:cs typeface="Be Vietnam"/>
                <a:sym typeface="Be Vietnam"/>
              </a:rPr>
              <a:t>.</a:t>
            </a:r>
            <a:endParaRPr lang="en-US" sz="2250" dirty="0">
              <a:solidFill>
                <a:srgbClr val="0C336A"/>
              </a:solidFill>
              <a:latin typeface="Be Vietnam"/>
              <a:ea typeface="Be Vietnam"/>
              <a:cs typeface="Be Vietnam"/>
              <a:sym typeface="Be Vietnam"/>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grpSp>
        <p:nvGrpSpPr>
          <p:cNvPr id="2" name="Group 2"/>
          <p:cNvGrpSpPr/>
          <p:nvPr/>
        </p:nvGrpSpPr>
        <p:grpSpPr>
          <a:xfrm>
            <a:off x="857250" y="2534468"/>
            <a:ext cx="16573500" cy="1285875"/>
            <a:chOff x="0" y="0"/>
            <a:chExt cx="22098000" cy="1714500"/>
          </a:xfrm>
        </p:grpSpPr>
        <p:sp>
          <p:nvSpPr>
            <p:cNvPr id="3" name="Freeform 3" descr="image.png"/>
            <p:cNvSpPr/>
            <p:nvPr/>
          </p:nvSpPr>
          <p:spPr>
            <a:xfrm>
              <a:off x="0" y="0"/>
              <a:ext cx="22098000" cy="1714500"/>
            </a:xfrm>
            <a:custGeom>
              <a:avLst/>
              <a:gdLst/>
              <a:ahLst/>
              <a:cxnLst/>
              <a:rect l="l" t="t" r="r" b="b"/>
              <a:pathLst>
                <a:path w="22098000" h="1714500">
                  <a:moveTo>
                    <a:pt x="0" y="0"/>
                  </a:moveTo>
                  <a:lnTo>
                    <a:pt x="22098000" y="0"/>
                  </a:lnTo>
                  <a:lnTo>
                    <a:pt x="22098000" y="1714500"/>
                  </a:lnTo>
                  <a:lnTo>
                    <a:pt x="0" y="1714500"/>
                  </a:lnTo>
                  <a:lnTo>
                    <a:pt x="0" y="0"/>
                  </a:lnTo>
                  <a:close/>
                </a:path>
              </a:pathLst>
            </a:custGeom>
            <a:blipFill>
              <a:blip r:embed="rId2"/>
              <a:stretch>
                <a:fillRect b="-1111"/>
              </a:stretch>
            </a:blipFill>
          </p:spPr>
        </p:sp>
      </p:grpSp>
      <p:sp>
        <p:nvSpPr>
          <p:cNvPr id="4" name="TextBox 4"/>
          <p:cNvSpPr txBox="1"/>
          <p:nvPr/>
        </p:nvSpPr>
        <p:spPr>
          <a:xfrm>
            <a:off x="857250" y="647700"/>
            <a:ext cx="8021360" cy="923012"/>
          </a:xfrm>
          <a:prstGeom prst="rect">
            <a:avLst/>
          </a:prstGeom>
        </p:spPr>
        <p:txBody>
          <a:bodyPr lIns="0" tIns="0" rIns="0" bIns="0" rtlCol="0" anchor="t">
            <a:spAutoFit/>
          </a:bodyPr>
          <a:lstStyle/>
          <a:p>
            <a:pPr algn="l">
              <a:lnSpc>
                <a:spcPts val="6802"/>
              </a:lnSpc>
            </a:pPr>
            <a:r>
              <a:rPr lang="en-US" sz="4725">
                <a:solidFill>
                  <a:srgbClr val="334155"/>
                </a:solidFill>
                <a:latin typeface="Calibri (MS)"/>
                <a:ea typeface="Calibri (MS)"/>
                <a:cs typeface="Calibri (MS)"/>
                <a:sym typeface="Calibri (MS)"/>
              </a:rPr>
              <a:t>3.2 Chuẩn hóa &amp; Chia tập dữ liệu</a:t>
            </a:r>
          </a:p>
        </p:txBody>
      </p:sp>
      <p:grpSp>
        <p:nvGrpSpPr>
          <p:cNvPr id="5" name="Group 5"/>
          <p:cNvGrpSpPr/>
          <p:nvPr/>
        </p:nvGrpSpPr>
        <p:grpSpPr>
          <a:xfrm>
            <a:off x="857250" y="1791518"/>
            <a:ext cx="16573500" cy="28575"/>
            <a:chOff x="0" y="0"/>
            <a:chExt cx="22098000" cy="38100"/>
          </a:xfrm>
        </p:grpSpPr>
        <p:sp>
          <p:nvSpPr>
            <p:cNvPr id="6" name="Freeform 6"/>
            <p:cNvSpPr/>
            <p:nvPr/>
          </p:nvSpPr>
          <p:spPr>
            <a:xfrm>
              <a:off x="0" y="0"/>
              <a:ext cx="22098000" cy="38100"/>
            </a:xfrm>
            <a:custGeom>
              <a:avLst/>
              <a:gdLst/>
              <a:ahLst/>
              <a:cxnLst/>
              <a:rect l="l" t="t" r="r" b="b"/>
              <a:pathLst>
                <a:path w="22098000" h="38100">
                  <a:moveTo>
                    <a:pt x="0" y="0"/>
                  </a:moveTo>
                  <a:lnTo>
                    <a:pt x="22098000" y="0"/>
                  </a:lnTo>
                  <a:lnTo>
                    <a:pt x="22098000" y="38100"/>
                  </a:lnTo>
                  <a:lnTo>
                    <a:pt x="0" y="38100"/>
                  </a:lnTo>
                  <a:close/>
                </a:path>
              </a:pathLst>
            </a:custGeom>
            <a:solidFill>
              <a:srgbClr val="334155"/>
            </a:solidFill>
            <a:ln w="12700">
              <a:solidFill>
                <a:srgbClr val="000000"/>
              </a:solidFill>
            </a:ln>
          </p:spPr>
        </p:sp>
      </p:grpSp>
      <p:sp>
        <p:nvSpPr>
          <p:cNvPr id="7" name="TextBox 7"/>
          <p:cNvSpPr txBox="1"/>
          <p:nvPr/>
        </p:nvSpPr>
        <p:spPr>
          <a:xfrm>
            <a:off x="1295400" y="4563293"/>
            <a:ext cx="3323272" cy="551688"/>
          </a:xfrm>
          <a:prstGeom prst="rect">
            <a:avLst/>
          </a:prstGeom>
        </p:spPr>
        <p:txBody>
          <a:bodyPr lIns="0" tIns="0" rIns="0" bIns="0" rtlCol="0" anchor="t">
            <a:spAutoFit/>
          </a:bodyPr>
          <a:lstStyle/>
          <a:p>
            <a:pPr algn="l">
              <a:lnSpc>
                <a:spcPts val="4536"/>
              </a:lnSpc>
            </a:pPr>
            <a:r>
              <a:rPr lang="en-US" sz="3150">
                <a:solidFill>
                  <a:srgbClr val="0C336A"/>
                </a:solidFill>
                <a:latin typeface="Paytone One"/>
                <a:ea typeface="Paytone One"/>
                <a:cs typeface="Paytone One"/>
                <a:sym typeface="Paytone One"/>
              </a:rPr>
              <a:t>Train / Test Split</a:t>
            </a:r>
          </a:p>
        </p:txBody>
      </p:sp>
      <p:sp>
        <p:nvSpPr>
          <p:cNvPr id="10" name="TextBox 10"/>
          <p:cNvSpPr txBox="1"/>
          <p:nvPr/>
        </p:nvSpPr>
        <p:spPr>
          <a:xfrm>
            <a:off x="1709738" y="5338539"/>
            <a:ext cx="157162" cy="466725"/>
          </a:xfrm>
          <a:prstGeom prst="rect">
            <a:avLst/>
          </a:prstGeom>
        </p:spPr>
        <p:txBody>
          <a:bodyPr lIns="0" tIns="0" rIns="0" bIns="0" rtlCol="0" anchor="t">
            <a:spAutoFit/>
          </a:bodyPr>
          <a:lstStyle/>
          <a:p>
            <a:pPr algn="l">
              <a:lnSpc>
                <a:spcPts val="2700"/>
              </a:lnSpc>
            </a:pPr>
            <a:r>
              <a:rPr lang="en-US" sz="2250">
                <a:solidFill>
                  <a:srgbClr val="0C336A"/>
                </a:solidFill>
                <a:latin typeface="Be Vietnam"/>
                <a:ea typeface="Be Vietnam"/>
                <a:cs typeface="Be Vietnam"/>
                <a:sym typeface="Be Vietnam"/>
              </a:rPr>
              <a:t>•</a:t>
            </a:r>
          </a:p>
        </p:txBody>
      </p:sp>
      <p:sp>
        <p:nvSpPr>
          <p:cNvPr id="11" name="TextBox 11"/>
          <p:cNvSpPr txBox="1"/>
          <p:nvPr/>
        </p:nvSpPr>
        <p:spPr>
          <a:xfrm>
            <a:off x="1971675" y="5186139"/>
            <a:ext cx="7324725" cy="619125"/>
          </a:xfrm>
          <a:prstGeom prst="rect">
            <a:avLst/>
          </a:prstGeom>
        </p:spPr>
        <p:txBody>
          <a:bodyPr lIns="0" tIns="0" rIns="0" bIns="0" rtlCol="0" anchor="t">
            <a:spAutoFit/>
          </a:bodyPr>
          <a:lstStyle/>
          <a:p>
            <a:pPr algn="l">
              <a:lnSpc>
                <a:spcPts val="4320"/>
              </a:lnSpc>
            </a:pPr>
            <a:r>
              <a:rPr lang="en-US" sz="2250" b="1">
                <a:solidFill>
                  <a:srgbClr val="0C336A"/>
                </a:solidFill>
                <a:latin typeface="Be Vietnam Ultra-Bold"/>
                <a:ea typeface="Be Vietnam Ultra-Bold"/>
                <a:cs typeface="Be Vietnam Ultra-Bold"/>
                <a:sym typeface="Be Vietnam Ultra-Bold"/>
              </a:rPr>
              <a:t>Training Set (80%):</a:t>
            </a:r>
            <a:r>
              <a:rPr lang="en-US" sz="2250">
                <a:solidFill>
                  <a:srgbClr val="0C336A"/>
                </a:solidFill>
                <a:latin typeface="Be Vietnam"/>
                <a:ea typeface="Be Vietnam"/>
                <a:cs typeface="Be Vietnam"/>
                <a:sym typeface="Be Vietnam"/>
              </a:rPr>
              <a:t> Dùng để huấn luyện mô hình.</a:t>
            </a:r>
          </a:p>
        </p:txBody>
      </p:sp>
      <p:sp>
        <p:nvSpPr>
          <p:cNvPr id="12" name="TextBox 12"/>
          <p:cNvSpPr txBox="1"/>
          <p:nvPr/>
        </p:nvSpPr>
        <p:spPr>
          <a:xfrm>
            <a:off x="1709738" y="6010052"/>
            <a:ext cx="157162" cy="466725"/>
          </a:xfrm>
          <a:prstGeom prst="rect">
            <a:avLst/>
          </a:prstGeom>
        </p:spPr>
        <p:txBody>
          <a:bodyPr lIns="0" tIns="0" rIns="0" bIns="0" rtlCol="0" anchor="t">
            <a:spAutoFit/>
          </a:bodyPr>
          <a:lstStyle/>
          <a:p>
            <a:pPr algn="l">
              <a:lnSpc>
                <a:spcPts val="2700"/>
              </a:lnSpc>
            </a:pPr>
            <a:r>
              <a:rPr lang="en-US" sz="2250">
                <a:solidFill>
                  <a:srgbClr val="0C336A"/>
                </a:solidFill>
                <a:latin typeface="Be Vietnam"/>
                <a:ea typeface="Be Vietnam"/>
                <a:cs typeface="Be Vietnam"/>
                <a:sym typeface="Be Vietnam"/>
              </a:rPr>
              <a:t>•</a:t>
            </a:r>
          </a:p>
        </p:txBody>
      </p:sp>
      <p:sp>
        <p:nvSpPr>
          <p:cNvPr id="13" name="TextBox 13"/>
          <p:cNvSpPr txBox="1"/>
          <p:nvPr/>
        </p:nvSpPr>
        <p:spPr>
          <a:xfrm>
            <a:off x="1971675" y="5857652"/>
            <a:ext cx="7324725" cy="1076325"/>
          </a:xfrm>
          <a:prstGeom prst="rect">
            <a:avLst/>
          </a:prstGeom>
        </p:spPr>
        <p:txBody>
          <a:bodyPr lIns="0" tIns="0" rIns="0" bIns="0" rtlCol="0" anchor="t">
            <a:spAutoFit/>
          </a:bodyPr>
          <a:lstStyle/>
          <a:p>
            <a:pPr algn="l">
              <a:lnSpc>
                <a:spcPts val="4320"/>
              </a:lnSpc>
            </a:pPr>
            <a:r>
              <a:rPr lang="en-US" sz="2250" b="1">
                <a:solidFill>
                  <a:srgbClr val="0C336A"/>
                </a:solidFill>
                <a:latin typeface="Be Vietnam Ultra-Bold"/>
                <a:ea typeface="Be Vietnam Ultra-Bold"/>
                <a:cs typeface="Be Vietnam Ultra-Bold"/>
                <a:sym typeface="Be Vietnam Ultra-Bold"/>
              </a:rPr>
              <a:t>Test Set (20%):</a:t>
            </a:r>
            <a:r>
              <a:rPr lang="en-US" sz="2250">
                <a:solidFill>
                  <a:srgbClr val="0C336A"/>
                </a:solidFill>
                <a:latin typeface="Be Vietnam"/>
                <a:ea typeface="Be Vietnam"/>
                <a:cs typeface="Be Vietnam"/>
                <a:sym typeface="Be Vietnam"/>
              </a:rPr>
              <a:t> Dữ liệu hoàn toàn mới để kiểm tra độ chính xác thực tế.</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sp>
        <p:nvSpPr>
          <p:cNvPr id="2" name="TextBox 2"/>
          <p:cNvSpPr txBox="1"/>
          <p:nvPr/>
        </p:nvSpPr>
        <p:spPr>
          <a:xfrm>
            <a:off x="857250" y="742950"/>
            <a:ext cx="2287548" cy="827762"/>
          </a:xfrm>
          <a:prstGeom prst="rect">
            <a:avLst/>
          </a:prstGeom>
        </p:spPr>
        <p:txBody>
          <a:bodyPr lIns="0" tIns="0" rIns="0" bIns="0" rtlCol="0" anchor="t">
            <a:spAutoFit/>
          </a:bodyPr>
          <a:lstStyle/>
          <a:p>
            <a:pPr algn="l">
              <a:lnSpc>
                <a:spcPts val="6802"/>
              </a:lnSpc>
            </a:pPr>
            <a:r>
              <a:rPr lang="en-US" sz="4725">
                <a:solidFill>
                  <a:srgbClr val="334155"/>
                </a:solidFill>
                <a:latin typeface="Paytone One"/>
                <a:ea typeface="Paytone One"/>
                <a:cs typeface="Paytone One"/>
                <a:sym typeface="Paytone One"/>
              </a:rPr>
              <a:t>Mục Lục</a:t>
            </a:r>
          </a:p>
        </p:txBody>
      </p:sp>
      <p:grpSp>
        <p:nvGrpSpPr>
          <p:cNvPr id="3" name="Group 3"/>
          <p:cNvGrpSpPr/>
          <p:nvPr/>
        </p:nvGrpSpPr>
        <p:grpSpPr>
          <a:xfrm>
            <a:off x="857250" y="1791518"/>
            <a:ext cx="16573500" cy="28575"/>
            <a:chOff x="0" y="0"/>
            <a:chExt cx="22098000" cy="38100"/>
          </a:xfrm>
        </p:grpSpPr>
        <p:sp>
          <p:nvSpPr>
            <p:cNvPr id="4" name="Freeform 4"/>
            <p:cNvSpPr/>
            <p:nvPr/>
          </p:nvSpPr>
          <p:spPr>
            <a:xfrm>
              <a:off x="0" y="0"/>
              <a:ext cx="22098000" cy="38100"/>
            </a:xfrm>
            <a:custGeom>
              <a:avLst/>
              <a:gdLst/>
              <a:ahLst/>
              <a:cxnLst/>
              <a:rect l="l" t="t" r="r" b="b"/>
              <a:pathLst>
                <a:path w="22098000" h="38100">
                  <a:moveTo>
                    <a:pt x="0" y="0"/>
                  </a:moveTo>
                  <a:lnTo>
                    <a:pt x="22098000" y="0"/>
                  </a:lnTo>
                  <a:lnTo>
                    <a:pt x="22098000" y="38100"/>
                  </a:lnTo>
                  <a:lnTo>
                    <a:pt x="0" y="38100"/>
                  </a:lnTo>
                  <a:close/>
                </a:path>
              </a:pathLst>
            </a:custGeom>
            <a:solidFill>
              <a:srgbClr val="334155"/>
            </a:solidFill>
            <a:ln w="12700">
              <a:solidFill>
                <a:srgbClr val="000000"/>
              </a:solidFill>
            </a:ln>
          </p:spPr>
        </p:sp>
      </p:grpSp>
      <p:sp>
        <p:nvSpPr>
          <p:cNvPr id="5" name="TextBox 5"/>
          <p:cNvSpPr txBox="1"/>
          <p:nvPr/>
        </p:nvSpPr>
        <p:spPr>
          <a:xfrm>
            <a:off x="857250" y="2315393"/>
            <a:ext cx="8001000" cy="619125"/>
          </a:xfrm>
          <a:prstGeom prst="rect">
            <a:avLst/>
          </a:prstGeom>
        </p:spPr>
        <p:txBody>
          <a:bodyPr lIns="0" tIns="0" rIns="0" bIns="0" rtlCol="0" anchor="t">
            <a:spAutoFit/>
          </a:bodyPr>
          <a:lstStyle/>
          <a:p>
            <a:pPr algn="l">
              <a:lnSpc>
                <a:spcPts val="4320"/>
              </a:lnSpc>
            </a:pPr>
            <a:r>
              <a:rPr lang="en-US" sz="2250" b="1">
                <a:solidFill>
                  <a:srgbClr val="0C336A"/>
                </a:solidFill>
                <a:latin typeface="Be Vietnam Ultra-Bold"/>
                <a:ea typeface="Be Vietnam Ultra-Bold"/>
                <a:cs typeface="Be Vietnam Ultra-Bold"/>
                <a:sym typeface="Be Vietnam Ultra-Bold"/>
              </a:rPr>
              <a:t>01.</a:t>
            </a:r>
            <a:r>
              <a:rPr lang="en-US" sz="2250">
                <a:solidFill>
                  <a:srgbClr val="0C336A"/>
                </a:solidFill>
                <a:latin typeface="Be Vietnam"/>
                <a:ea typeface="Be Vietnam"/>
                <a:cs typeface="Be Vietnam"/>
                <a:sym typeface="Be Vietnam"/>
              </a:rPr>
              <a:t> Giới thiệu &amp; Đặt vấn đề</a:t>
            </a:r>
          </a:p>
        </p:txBody>
      </p:sp>
      <p:sp>
        <p:nvSpPr>
          <p:cNvPr id="6" name="TextBox 6"/>
          <p:cNvSpPr txBox="1"/>
          <p:nvPr/>
        </p:nvSpPr>
        <p:spPr>
          <a:xfrm>
            <a:off x="857250" y="2986905"/>
            <a:ext cx="8001000" cy="619125"/>
          </a:xfrm>
          <a:prstGeom prst="rect">
            <a:avLst/>
          </a:prstGeom>
        </p:spPr>
        <p:txBody>
          <a:bodyPr lIns="0" tIns="0" rIns="0" bIns="0" rtlCol="0" anchor="t">
            <a:spAutoFit/>
          </a:bodyPr>
          <a:lstStyle/>
          <a:p>
            <a:pPr algn="l">
              <a:lnSpc>
                <a:spcPts val="4320"/>
              </a:lnSpc>
            </a:pPr>
            <a:r>
              <a:rPr lang="en-US" sz="2250" b="1">
                <a:solidFill>
                  <a:srgbClr val="0C336A"/>
                </a:solidFill>
                <a:latin typeface="Be Vietnam Ultra-Bold"/>
                <a:ea typeface="Be Vietnam Ultra-Bold"/>
                <a:cs typeface="Be Vietnam Ultra-Bold"/>
                <a:sym typeface="Be Vietnam Ultra-Bold"/>
              </a:rPr>
              <a:t>02.</a:t>
            </a:r>
            <a:r>
              <a:rPr lang="en-US" sz="2250">
                <a:solidFill>
                  <a:srgbClr val="0C336A"/>
                </a:solidFill>
                <a:latin typeface="Be Vietnam"/>
                <a:ea typeface="Be Vietnam"/>
                <a:cs typeface="Be Vietnam"/>
                <a:sym typeface="Be Vietnam"/>
              </a:rPr>
              <a:t> Phân tích dữ liệu (EDA)</a:t>
            </a:r>
          </a:p>
        </p:txBody>
      </p:sp>
      <p:sp>
        <p:nvSpPr>
          <p:cNvPr id="7" name="TextBox 7"/>
          <p:cNvSpPr txBox="1"/>
          <p:nvPr/>
        </p:nvSpPr>
        <p:spPr>
          <a:xfrm>
            <a:off x="857250" y="3658418"/>
            <a:ext cx="8001000" cy="619125"/>
          </a:xfrm>
          <a:prstGeom prst="rect">
            <a:avLst/>
          </a:prstGeom>
        </p:spPr>
        <p:txBody>
          <a:bodyPr lIns="0" tIns="0" rIns="0" bIns="0" rtlCol="0" anchor="t">
            <a:spAutoFit/>
          </a:bodyPr>
          <a:lstStyle/>
          <a:p>
            <a:pPr algn="l">
              <a:lnSpc>
                <a:spcPts val="4320"/>
              </a:lnSpc>
            </a:pPr>
            <a:r>
              <a:rPr lang="en-US" sz="2250" b="1">
                <a:solidFill>
                  <a:srgbClr val="0C336A"/>
                </a:solidFill>
                <a:latin typeface="Be Vietnam Ultra-Bold"/>
                <a:ea typeface="Be Vietnam Ultra-Bold"/>
                <a:cs typeface="Be Vietnam Ultra-Bold"/>
                <a:sym typeface="Be Vietnam Ultra-Bold"/>
              </a:rPr>
              <a:t>03.</a:t>
            </a:r>
            <a:r>
              <a:rPr lang="en-US" sz="2250">
                <a:solidFill>
                  <a:srgbClr val="0C336A"/>
                </a:solidFill>
                <a:latin typeface="Be Vietnam"/>
                <a:ea typeface="Be Vietnam"/>
                <a:cs typeface="Be Vietnam"/>
                <a:sym typeface="Be Vietnam"/>
              </a:rPr>
              <a:t> Tiền xử lý dữ liệu</a:t>
            </a:r>
          </a:p>
        </p:txBody>
      </p:sp>
      <p:sp>
        <p:nvSpPr>
          <p:cNvPr id="8" name="TextBox 8"/>
          <p:cNvSpPr txBox="1"/>
          <p:nvPr/>
        </p:nvSpPr>
        <p:spPr>
          <a:xfrm>
            <a:off x="857250" y="4329930"/>
            <a:ext cx="8001000" cy="499110"/>
          </a:xfrm>
          <a:prstGeom prst="rect">
            <a:avLst/>
          </a:prstGeom>
        </p:spPr>
        <p:txBody>
          <a:bodyPr lIns="0" tIns="0" rIns="0" bIns="0" rtlCol="0" anchor="t">
            <a:spAutoFit/>
          </a:bodyPr>
          <a:lstStyle/>
          <a:p>
            <a:pPr algn="l">
              <a:lnSpc>
                <a:spcPts val="4320"/>
              </a:lnSpc>
            </a:pPr>
            <a:r>
              <a:rPr lang="en-US" sz="2250" b="1">
                <a:solidFill>
                  <a:srgbClr val="0C336A"/>
                </a:solidFill>
                <a:latin typeface="Be Vietnam Ultra-Bold"/>
                <a:ea typeface="Be Vietnam Ultra-Bold"/>
                <a:cs typeface="Be Vietnam Ultra-Bold"/>
                <a:sym typeface="Be Vietnam Ultra-Bold"/>
              </a:rPr>
              <a:t>04.</a:t>
            </a:r>
            <a:r>
              <a:rPr lang="en-US" sz="2250">
                <a:solidFill>
                  <a:srgbClr val="0C336A"/>
                </a:solidFill>
                <a:latin typeface="Be Vietnam"/>
                <a:ea typeface="Be Vietnam"/>
                <a:cs typeface="Be Vietnam"/>
                <a:sym typeface="Be Vietnam"/>
              </a:rPr>
              <a:t> Mô hình Decision Tree</a:t>
            </a:r>
          </a:p>
        </p:txBody>
      </p:sp>
      <p:sp>
        <p:nvSpPr>
          <p:cNvPr id="9" name="TextBox 9"/>
          <p:cNvSpPr txBox="1"/>
          <p:nvPr/>
        </p:nvSpPr>
        <p:spPr>
          <a:xfrm>
            <a:off x="9429750" y="2315393"/>
            <a:ext cx="8001000" cy="499110"/>
          </a:xfrm>
          <a:prstGeom prst="rect">
            <a:avLst/>
          </a:prstGeom>
        </p:spPr>
        <p:txBody>
          <a:bodyPr lIns="0" tIns="0" rIns="0" bIns="0" rtlCol="0" anchor="t">
            <a:spAutoFit/>
          </a:bodyPr>
          <a:lstStyle/>
          <a:p>
            <a:pPr algn="l">
              <a:lnSpc>
                <a:spcPts val="4320"/>
              </a:lnSpc>
            </a:pPr>
            <a:r>
              <a:rPr lang="en-US" sz="2250" b="1">
                <a:solidFill>
                  <a:srgbClr val="0C336A"/>
                </a:solidFill>
                <a:latin typeface="Be Vietnam Ultra-Bold"/>
                <a:ea typeface="Be Vietnam Ultra-Bold"/>
                <a:cs typeface="Be Vietnam Ultra-Bold"/>
                <a:sym typeface="Be Vietnam Ultra-Bold"/>
              </a:rPr>
              <a:t>05.</a:t>
            </a:r>
            <a:r>
              <a:rPr lang="en-US" sz="2250">
                <a:solidFill>
                  <a:srgbClr val="0C336A"/>
                </a:solidFill>
                <a:latin typeface="Be Vietnam"/>
                <a:ea typeface="Be Vietnam"/>
                <a:cs typeface="Be Vietnam"/>
                <a:sym typeface="Be Vietnam"/>
              </a:rPr>
              <a:t> Mô hình Random Forest</a:t>
            </a:r>
          </a:p>
        </p:txBody>
      </p:sp>
      <p:sp>
        <p:nvSpPr>
          <p:cNvPr id="10" name="TextBox 10"/>
          <p:cNvSpPr txBox="1"/>
          <p:nvPr/>
        </p:nvSpPr>
        <p:spPr>
          <a:xfrm>
            <a:off x="9429750" y="2986905"/>
            <a:ext cx="8001000" cy="619125"/>
          </a:xfrm>
          <a:prstGeom prst="rect">
            <a:avLst/>
          </a:prstGeom>
        </p:spPr>
        <p:txBody>
          <a:bodyPr lIns="0" tIns="0" rIns="0" bIns="0" rtlCol="0" anchor="t">
            <a:spAutoFit/>
          </a:bodyPr>
          <a:lstStyle/>
          <a:p>
            <a:pPr algn="l">
              <a:lnSpc>
                <a:spcPts val="4320"/>
              </a:lnSpc>
            </a:pPr>
            <a:r>
              <a:rPr lang="en-US" sz="2250" b="1">
                <a:solidFill>
                  <a:srgbClr val="0C336A"/>
                </a:solidFill>
                <a:latin typeface="Be Vietnam Ultra-Bold"/>
                <a:ea typeface="Be Vietnam Ultra-Bold"/>
                <a:cs typeface="Be Vietnam Ultra-Bold"/>
                <a:sym typeface="Be Vietnam Ultra-Bold"/>
              </a:rPr>
              <a:t>06.</a:t>
            </a:r>
            <a:r>
              <a:rPr lang="en-US" sz="2250">
                <a:solidFill>
                  <a:srgbClr val="0C336A"/>
                </a:solidFill>
                <a:latin typeface="Be Vietnam"/>
                <a:ea typeface="Be Vietnam"/>
                <a:cs typeface="Be Vietnam"/>
                <a:sym typeface="Be Vietnam"/>
              </a:rPr>
              <a:t> Kết quả thực nghiệm</a:t>
            </a:r>
          </a:p>
        </p:txBody>
      </p:sp>
      <p:sp>
        <p:nvSpPr>
          <p:cNvPr id="11" name="TextBox 11"/>
          <p:cNvSpPr txBox="1"/>
          <p:nvPr/>
        </p:nvSpPr>
        <p:spPr>
          <a:xfrm>
            <a:off x="9429750" y="3658418"/>
            <a:ext cx="8001000" cy="619125"/>
          </a:xfrm>
          <a:prstGeom prst="rect">
            <a:avLst/>
          </a:prstGeom>
        </p:spPr>
        <p:txBody>
          <a:bodyPr lIns="0" tIns="0" rIns="0" bIns="0" rtlCol="0" anchor="t">
            <a:spAutoFit/>
          </a:bodyPr>
          <a:lstStyle/>
          <a:p>
            <a:pPr algn="l">
              <a:lnSpc>
                <a:spcPts val="4320"/>
              </a:lnSpc>
            </a:pPr>
            <a:r>
              <a:rPr lang="en-US" sz="2250" b="1">
                <a:solidFill>
                  <a:srgbClr val="0C336A"/>
                </a:solidFill>
                <a:latin typeface="Be Vietnam Ultra-Bold"/>
                <a:ea typeface="Be Vietnam Ultra-Bold"/>
                <a:cs typeface="Be Vietnam Ultra-Bold"/>
                <a:sym typeface="Be Vietnam Ultra-Bold"/>
              </a:rPr>
              <a:t>07.</a:t>
            </a:r>
            <a:r>
              <a:rPr lang="en-US" sz="2250">
                <a:solidFill>
                  <a:srgbClr val="0C336A"/>
                </a:solidFill>
                <a:latin typeface="Be Vietnam"/>
                <a:ea typeface="Be Vietnam"/>
                <a:cs typeface="Be Vietnam"/>
                <a:sym typeface="Be Vietnam"/>
              </a:rPr>
              <a:t> Đánh giá &amp; So sánh</a:t>
            </a:r>
          </a:p>
        </p:txBody>
      </p:sp>
      <p:sp>
        <p:nvSpPr>
          <p:cNvPr id="12" name="TextBox 12"/>
          <p:cNvSpPr txBox="1"/>
          <p:nvPr/>
        </p:nvSpPr>
        <p:spPr>
          <a:xfrm>
            <a:off x="9429750" y="4329930"/>
            <a:ext cx="8001000" cy="619125"/>
          </a:xfrm>
          <a:prstGeom prst="rect">
            <a:avLst/>
          </a:prstGeom>
        </p:spPr>
        <p:txBody>
          <a:bodyPr lIns="0" tIns="0" rIns="0" bIns="0" rtlCol="0" anchor="t">
            <a:spAutoFit/>
          </a:bodyPr>
          <a:lstStyle/>
          <a:p>
            <a:pPr algn="l">
              <a:lnSpc>
                <a:spcPts val="4320"/>
              </a:lnSpc>
            </a:pPr>
            <a:r>
              <a:rPr lang="en-US" sz="2250" b="1">
                <a:solidFill>
                  <a:srgbClr val="0C336A"/>
                </a:solidFill>
                <a:latin typeface="Be Vietnam Ultra-Bold"/>
                <a:ea typeface="Be Vietnam Ultra-Bold"/>
                <a:cs typeface="Be Vietnam Ultra-Bold"/>
                <a:sym typeface="Be Vietnam Ultra-Bold"/>
              </a:rPr>
              <a:t>08.</a:t>
            </a:r>
            <a:r>
              <a:rPr lang="en-US" sz="2250">
                <a:solidFill>
                  <a:srgbClr val="0C336A"/>
                </a:solidFill>
                <a:latin typeface="Be Vietnam"/>
                <a:ea typeface="Be Vietnam"/>
                <a:cs typeface="Be Vietnam"/>
                <a:sym typeface="Be Vietnam"/>
              </a:rPr>
              <a:t> Kết luận &amp; Hướng phát triển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D419E"/>
        </a:solidFill>
        <a:effectLst/>
      </p:bgPr>
    </p:bg>
    <p:spTree>
      <p:nvGrpSpPr>
        <p:cNvPr id="1" name=""/>
        <p:cNvGrpSpPr/>
        <p:nvPr/>
      </p:nvGrpSpPr>
      <p:grpSpPr>
        <a:xfrm>
          <a:off x="0" y="0"/>
          <a:ext cx="0" cy="0"/>
          <a:chOff x="0" y="0"/>
          <a:chExt cx="0" cy="0"/>
        </a:xfrm>
      </p:grpSpPr>
      <p:sp>
        <p:nvSpPr>
          <p:cNvPr id="2" name="TextBox 2"/>
          <p:cNvSpPr txBox="1"/>
          <p:nvPr/>
        </p:nvSpPr>
        <p:spPr>
          <a:xfrm>
            <a:off x="7430392" y="4084363"/>
            <a:ext cx="3466207" cy="1333698"/>
          </a:xfrm>
          <a:prstGeom prst="rect">
            <a:avLst/>
          </a:prstGeom>
        </p:spPr>
        <p:txBody>
          <a:bodyPr wrap="square" lIns="0" tIns="0" rIns="0" bIns="0" rtlCol="0" anchor="t">
            <a:spAutoFit/>
          </a:bodyPr>
          <a:lstStyle/>
          <a:p>
            <a:pPr algn="ctr">
              <a:lnSpc>
                <a:spcPts val="10366"/>
              </a:lnSpc>
            </a:pPr>
            <a:r>
              <a:rPr lang="en-US" sz="7200">
                <a:solidFill>
                  <a:srgbClr val="E2F0FF"/>
                </a:solidFill>
                <a:latin typeface="Paytone One"/>
                <a:ea typeface="Paytone One"/>
                <a:cs typeface="Paytone One"/>
                <a:sym typeface="Paytone One"/>
              </a:rPr>
              <a:t>PHẦN 4</a:t>
            </a:r>
          </a:p>
        </p:txBody>
      </p:sp>
      <p:sp>
        <p:nvSpPr>
          <p:cNvPr id="3" name="TextBox 3"/>
          <p:cNvSpPr txBox="1"/>
          <p:nvPr/>
        </p:nvSpPr>
        <p:spPr>
          <a:xfrm>
            <a:off x="6711434" y="5572125"/>
            <a:ext cx="5023366" cy="500137"/>
          </a:xfrm>
          <a:prstGeom prst="rect">
            <a:avLst/>
          </a:prstGeom>
        </p:spPr>
        <p:txBody>
          <a:bodyPr wrap="square" lIns="0" tIns="0" rIns="0" bIns="0" rtlCol="0" anchor="t">
            <a:spAutoFit/>
          </a:bodyPr>
          <a:lstStyle/>
          <a:p>
            <a:pPr algn="ctr">
              <a:lnSpc>
                <a:spcPts val="3887"/>
              </a:lnSpc>
            </a:pPr>
            <a:r>
              <a:rPr lang="en-US" sz="2700" dirty="0">
                <a:solidFill>
                  <a:srgbClr val="E2F0FF"/>
                </a:solidFill>
                <a:latin typeface="Paytone One"/>
                <a:ea typeface="Paytone One"/>
                <a:cs typeface="Paytone One"/>
                <a:sym typeface="Paytone One"/>
              </a:rPr>
              <a:t>THUẬT TOÁN DECISION TREE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grpSp>
        <p:nvGrpSpPr>
          <p:cNvPr id="2" name="Group 2"/>
          <p:cNvGrpSpPr/>
          <p:nvPr/>
        </p:nvGrpSpPr>
        <p:grpSpPr>
          <a:xfrm>
            <a:off x="857250" y="1791518"/>
            <a:ext cx="16573500" cy="28575"/>
            <a:chOff x="0" y="0"/>
            <a:chExt cx="22098000" cy="38100"/>
          </a:xfrm>
        </p:grpSpPr>
        <p:sp>
          <p:nvSpPr>
            <p:cNvPr id="3" name="Freeform 3"/>
            <p:cNvSpPr/>
            <p:nvPr/>
          </p:nvSpPr>
          <p:spPr>
            <a:xfrm>
              <a:off x="0" y="0"/>
              <a:ext cx="22098000" cy="38100"/>
            </a:xfrm>
            <a:custGeom>
              <a:avLst/>
              <a:gdLst/>
              <a:ahLst/>
              <a:cxnLst/>
              <a:rect l="l" t="t" r="r" b="b"/>
              <a:pathLst>
                <a:path w="22098000" h="38100">
                  <a:moveTo>
                    <a:pt x="0" y="0"/>
                  </a:moveTo>
                  <a:lnTo>
                    <a:pt x="22098000" y="0"/>
                  </a:lnTo>
                  <a:lnTo>
                    <a:pt x="22098000" y="38100"/>
                  </a:lnTo>
                  <a:lnTo>
                    <a:pt x="0" y="38100"/>
                  </a:lnTo>
                  <a:close/>
                </a:path>
              </a:pathLst>
            </a:custGeom>
            <a:solidFill>
              <a:srgbClr val="334155"/>
            </a:solidFill>
            <a:ln w="12700">
              <a:solidFill>
                <a:srgbClr val="000000"/>
              </a:solidFill>
            </a:ln>
          </p:spPr>
        </p:sp>
      </p:grpSp>
      <p:grpSp>
        <p:nvGrpSpPr>
          <p:cNvPr id="4" name="Group 4"/>
          <p:cNvGrpSpPr/>
          <p:nvPr/>
        </p:nvGrpSpPr>
        <p:grpSpPr>
          <a:xfrm>
            <a:off x="8839200" y="2788686"/>
            <a:ext cx="9039164" cy="5778062"/>
            <a:chOff x="0" y="0"/>
            <a:chExt cx="1039067" cy="664198"/>
          </a:xfrm>
        </p:grpSpPr>
        <p:sp>
          <p:nvSpPr>
            <p:cNvPr id="5" name="Freeform 5"/>
            <p:cNvSpPr/>
            <p:nvPr/>
          </p:nvSpPr>
          <p:spPr>
            <a:xfrm>
              <a:off x="0" y="0"/>
              <a:ext cx="1039067" cy="664198"/>
            </a:xfrm>
            <a:custGeom>
              <a:avLst/>
              <a:gdLst/>
              <a:ahLst/>
              <a:cxnLst/>
              <a:rect l="l" t="t" r="r" b="b"/>
              <a:pathLst>
                <a:path w="1039067" h="664198">
                  <a:moveTo>
                    <a:pt x="0" y="0"/>
                  </a:moveTo>
                  <a:lnTo>
                    <a:pt x="1039067" y="0"/>
                  </a:lnTo>
                  <a:lnTo>
                    <a:pt x="1039067" y="664198"/>
                  </a:lnTo>
                  <a:lnTo>
                    <a:pt x="0" y="664198"/>
                  </a:lnTo>
                  <a:close/>
                </a:path>
              </a:pathLst>
            </a:custGeom>
            <a:blipFill>
              <a:blip r:embed="rId2"/>
              <a:stretch>
                <a:fillRect t="-60" b="-60"/>
              </a:stretch>
            </a:blipFill>
          </p:spPr>
        </p:sp>
      </p:grpSp>
      <p:sp>
        <p:nvSpPr>
          <p:cNvPr id="6" name="TextBox 6"/>
          <p:cNvSpPr txBox="1"/>
          <p:nvPr/>
        </p:nvSpPr>
        <p:spPr>
          <a:xfrm>
            <a:off x="857250" y="647700"/>
            <a:ext cx="6852285" cy="923012"/>
          </a:xfrm>
          <a:prstGeom prst="rect">
            <a:avLst/>
          </a:prstGeom>
        </p:spPr>
        <p:txBody>
          <a:bodyPr lIns="0" tIns="0" rIns="0" bIns="0" rtlCol="0" anchor="t">
            <a:spAutoFit/>
          </a:bodyPr>
          <a:lstStyle/>
          <a:p>
            <a:pPr algn="l">
              <a:lnSpc>
                <a:spcPts val="6802"/>
              </a:lnSpc>
            </a:pPr>
            <a:r>
              <a:rPr lang="en-US" sz="4725">
                <a:solidFill>
                  <a:srgbClr val="334155"/>
                </a:solidFill>
                <a:latin typeface="Calibri (MS)"/>
                <a:ea typeface="Calibri (MS)"/>
                <a:cs typeface="Calibri (MS)"/>
                <a:sym typeface="Calibri (MS)"/>
              </a:rPr>
              <a:t>4.1 Cấu trúc Cây Quyết Định</a:t>
            </a:r>
          </a:p>
        </p:txBody>
      </p:sp>
      <p:sp>
        <p:nvSpPr>
          <p:cNvPr id="7" name="TextBox 7"/>
          <p:cNvSpPr txBox="1"/>
          <p:nvPr/>
        </p:nvSpPr>
        <p:spPr>
          <a:xfrm>
            <a:off x="733425" y="2372543"/>
            <a:ext cx="8001000" cy="1076325"/>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Decision Tree là một biểu đồ dạng cây, nơi mỗi nút đại diện cho một câu hỏi kiểm tra thuộc tính.</a:t>
            </a:r>
          </a:p>
        </p:txBody>
      </p:sp>
      <p:sp>
        <p:nvSpPr>
          <p:cNvPr id="8" name="TextBox 8"/>
          <p:cNvSpPr txBox="1"/>
          <p:nvPr/>
        </p:nvSpPr>
        <p:spPr>
          <a:xfrm>
            <a:off x="1147762" y="3867968"/>
            <a:ext cx="157162" cy="466725"/>
          </a:xfrm>
          <a:prstGeom prst="rect">
            <a:avLst/>
          </a:prstGeom>
        </p:spPr>
        <p:txBody>
          <a:bodyPr lIns="0" tIns="0" rIns="0" bIns="0" rtlCol="0" anchor="t">
            <a:spAutoFit/>
          </a:bodyPr>
          <a:lstStyle/>
          <a:p>
            <a:pPr algn="l">
              <a:lnSpc>
                <a:spcPts val="2700"/>
              </a:lnSpc>
            </a:pPr>
            <a:r>
              <a:rPr lang="en-US" sz="2250">
                <a:solidFill>
                  <a:srgbClr val="0C336A"/>
                </a:solidFill>
                <a:latin typeface="Be Vietnam"/>
                <a:ea typeface="Be Vietnam"/>
                <a:cs typeface="Be Vietnam"/>
                <a:sym typeface="Be Vietnam"/>
              </a:rPr>
              <a:t>•</a:t>
            </a:r>
          </a:p>
        </p:txBody>
      </p:sp>
      <p:sp>
        <p:nvSpPr>
          <p:cNvPr id="9" name="TextBox 9"/>
          <p:cNvSpPr txBox="1"/>
          <p:nvPr/>
        </p:nvSpPr>
        <p:spPr>
          <a:xfrm>
            <a:off x="1409700" y="3715568"/>
            <a:ext cx="7324725" cy="499110"/>
          </a:xfrm>
          <a:prstGeom prst="rect">
            <a:avLst/>
          </a:prstGeom>
        </p:spPr>
        <p:txBody>
          <a:bodyPr lIns="0" tIns="0" rIns="0" bIns="0" rtlCol="0" anchor="t">
            <a:spAutoFit/>
          </a:bodyPr>
          <a:lstStyle/>
          <a:p>
            <a:pPr algn="l">
              <a:lnSpc>
                <a:spcPts val="4320"/>
              </a:lnSpc>
            </a:pPr>
            <a:r>
              <a:rPr lang="en-US" sz="2250" b="1">
                <a:solidFill>
                  <a:srgbClr val="38BDF8"/>
                </a:solidFill>
                <a:latin typeface="Be Vietnam Ultra-Bold"/>
                <a:ea typeface="Be Vietnam Ultra-Bold"/>
                <a:cs typeface="Be Vietnam Ultra-Bold"/>
                <a:sym typeface="Be Vietnam Ultra-Bold"/>
              </a:rPr>
              <a:t>Root Node:</a:t>
            </a:r>
            <a:r>
              <a:rPr lang="en-US" sz="2250">
                <a:solidFill>
                  <a:srgbClr val="CBD5E1"/>
                </a:solidFill>
                <a:latin typeface="Be Vietnam"/>
                <a:ea typeface="Be Vietnam"/>
                <a:cs typeface="Be Vietnam"/>
                <a:sym typeface="Be Vietnam"/>
              </a:rPr>
              <a:t> </a:t>
            </a:r>
            <a:r>
              <a:rPr lang="en-US" sz="2250">
                <a:solidFill>
                  <a:srgbClr val="0C336A"/>
                </a:solidFill>
                <a:latin typeface="Be Vietnam"/>
                <a:ea typeface="Be Vietnam"/>
                <a:cs typeface="Be Vietnam"/>
                <a:sym typeface="Be Vietnam"/>
              </a:rPr>
              <a:t>Nút bắt đầu, chứa toàn bộ dữ liệu.</a:t>
            </a:r>
          </a:p>
        </p:txBody>
      </p:sp>
      <p:sp>
        <p:nvSpPr>
          <p:cNvPr id="10" name="TextBox 10"/>
          <p:cNvSpPr txBox="1"/>
          <p:nvPr/>
        </p:nvSpPr>
        <p:spPr>
          <a:xfrm>
            <a:off x="1147762" y="4539480"/>
            <a:ext cx="157162" cy="466725"/>
          </a:xfrm>
          <a:prstGeom prst="rect">
            <a:avLst/>
          </a:prstGeom>
        </p:spPr>
        <p:txBody>
          <a:bodyPr lIns="0" tIns="0" rIns="0" bIns="0" rtlCol="0" anchor="t">
            <a:spAutoFit/>
          </a:bodyPr>
          <a:lstStyle/>
          <a:p>
            <a:pPr algn="l">
              <a:lnSpc>
                <a:spcPts val="2700"/>
              </a:lnSpc>
            </a:pPr>
            <a:r>
              <a:rPr lang="en-US" sz="2250">
                <a:solidFill>
                  <a:srgbClr val="0C336A"/>
                </a:solidFill>
                <a:latin typeface="Be Vietnam"/>
                <a:ea typeface="Be Vietnam"/>
                <a:cs typeface="Be Vietnam"/>
                <a:sym typeface="Be Vietnam"/>
              </a:rPr>
              <a:t>•</a:t>
            </a:r>
          </a:p>
        </p:txBody>
      </p:sp>
      <p:sp>
        <p:nvSpPr>
          <p:cNvPr id="11" name="TextBox 11"/>
          <p:cNvSpPr txBox="1"/>
          <p:nvPr/>
        </p:nvSpPr>
        <p:spPr>
          <a:xfrm>
            <a:off x="1409700" y="4387080"/>
            <a:ext cx="7324725" cy="499110"/>
          </a:xfrm>
          <a:prstGeom prst="rect">
            <a:avLst/>
          </a:prstGeom>
        </p:spPr>
        <p:txBody>
          <a:bodyPr lIns="0" tIns="0" rIns="0" bIns="0" rtlCol="0" anchor="t">
            <a:spAutoFit/>
          </a:bodyPr>
          <a:lstStyle/>
          <a:p>
            <a:pPr algn="l">
              <a:lnSpc>
                <a:spcPts val="4320"/>
              </a:lnSpc>
            </a:pPr>
            <a:r>
              <a:rPr lang="en-US" sz="2250" b="1">
                <a:solidFill>
                  <a:srgbClr val="FBBF24"/>
                </a:solidFill>
                <a:latin typeface="Be Vietnam Ultra-Bold"/>
                <a:ea typeface="Be Vietnam Ultra-Bold"/>
                <a:cs typeface="Be Vietnam Ultra-Bold"/>
                <a:sym typeface="Be Vietnam Ultra-Bold"/>
              </a:rPr>
              <a:t>Internal Node:</a:t>
            </a:r>
            <a:r>
              <a:rPr lang="en-US" sz="2250">
                <a:solidFill>
                  <a:srgbClr val="CBD5E1"/>
                </a:solidFill>
                <a:latin typeface="Be Vietnam"/>
                <a:ea typeface="Be Vietnam"/>
                <a:cs typeface="Be Vietnam"/>
                <a:sym typeface="Be Vietnam"/>
              </a:rPr>
              <a:t> </a:t>
            </a:r>
            <a:r>
              <a:rPr lang="en-US" sz="2250">
                <a:solidFill>
                  <a:srgbClr val="0C336A"/>
                </a:solidFill>
                <a:latin typeface="Be Vietnam"/>
                <a:ea typeface="Be Vietnam"/>
                <a:cs typeface="Be Vietnam"/>
                <a:sym typeface="Be Vietnam"/>
              </a:rPr>
              <a:t>Nút quyết định (Ví dụ: Stress &gt; 5?).</a:t>
            </a:r>
          </a:p>
        </p:txBody>
      </p:sp>
      <p:sp>
        <p:nvSpPr>
          <p:cNvPr id="12" name="TextBox 12"/>
          <p:cNvSpPr txBox="1"/>
          <p:nvPr/>
        </p:nvSpPr>
        <p:spPr>
          <a:xfrm>
            <a:off x="1147762" y="5210993"/>
            <a:ext cx="157162" cy="466725"/>
          </a:xfrm>
          <a:prstGeom prst="rect">
            <a:avLst/>
          </a:prstGeom>
        </p:spPr>
        <p:txBody>
          <a:bodyPr lIns="0" tIns="0" rIns="0" bIns="0" rtlCol="0" anchor="t">
            <a:spAutoFit/>
          </a:bodyPr>
          <a:lstStyle/>
          <a:p>
            <a:pPr algn="l">
              <a:lnSpc>
                <a:spcPts val="2700"/>
              </a:lnSpc>
            </a:pPr>
            <a:r>
              <a:rPr lang="en-US" sz="2250">
                <a:solidFill>
                  <a:srgbClr val="0C336A"/>
                </a:solidFill>
                <a:latin typeface="Be Vietnam"/>
                <a:ea typeface="Be Vietnam"/>
                <a:cs typeface="Be Vietnam"/>
                <a:sym typeface="Be Vietnam"/>
              </a:rPr>
              <a:t>•</a:t>
            </a:r>
          </a:p>
        </p:txBody>
      </p:sp>
      <p:sp>
        <p:nvSpPr>
          <p:cNvPr id="13" name="TextBox 13"/>
          <p:cNvSpPr txBox="1"/>
          <p:nvPr/>
        </p:nvSpPr>
        <p:spPr>
          <a:xfrm>
            <a:off x="1409700" y="5058593"/>
            <a:ext cx="7324725" cy="1042035"/>
          </a:xfrm>
          <a:prstGeom prst="rect">
            <a:avLst/>
          </a:prstGeom>
        </p:spPr>
        <p:txBody>
          <a:bodyPr lIns="0" tIns="0" rIns="0" bIns="0" rtlCol="0" anchor="t">
            <a:spAutoFit/>
          </a:bodyPr>
          <a:lstStyle/>
          <a:p>
            <a:pPr algn="l">
              <a:lnSpc>
                <a:spcPts val="4320"/>
              </a:lnSpc>
            </a:pPr>
            <a:r>
              <a:rPr lang="en-US" sz="2250" b="1">
                <a:solidFill>
                  <a:srgbClr val="22C55E"/>
                </a:solidFill>
                <a:latin typeface="Be Vietnam Ultra-Bold"/>
                <a:ea typeface="Be Vietnam Ultra-Bold"/>
                <a:cs typeface="Be Vietnam Ultra-Bold"/>
                <a:sym typeface="Be Vietnam Ultra-Bold"/>
              </a:rPr>
              <a:t>Leaf Node:</a:t>
            </a:r>
            <a:r>
              <a:rPr lang="en-US" sz="2250">
                <a:solidFill>
                  <a:srgbClr val="CBD5E1"/>
                </a:solidFill>
                <a:latin typeface="Be Vietnam"/>
                <a:ea typeface="Be Vietnam"/>
                <a:cs typeface="Be Vietnam"/>
                <a:sym typeface="Be Vietnam"/>
              </a:rPr>
              <a:t> </a:t>
            </a:r>
            <a:r>
              <a:rPr lang="en-US" sz="2250">
                <a:solidFill>
                  <a:srgbClr val="0C336A"/>
                </a:solidFill>
                <a:latin typeface="Be Vietnam"/>
                <a:ea typeface="Be Vietnam"/>
                <a:cs typeface="Be Vietnam"/>
                <a:sym typeface="Be Vietnam"/>
              </a:rPr>
              <a:t>Nút lá, chứa kết quả dự đoán cuối cùng (Class).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7250" y="2303976"/>
            <a:ext cx="7929562" cy="2907272"/>
            <a:chOff x="0" y="0"/>
            <a:chExt cx="10572750" cy="3876363"/>
          </a:xfrm>
        </p:grpSpPr>
        <p:sp>
          <p:nvSpPr>
            <p:cNvPr id="3" name="Freeform 3" descr="image.png"/>
            <p:cNvSpPr/>
            <p:nvPr/>
          </p:nvSpPr>
          <p:spPr>
            <a:xfrm>
              <a:off x="0" y="0"/>
              <a:ext cx="10572750" cy="3876363"/>
            </a:xfrm>
            <a:custGeom>
              <a:avLst/>
              <a:gdLst/>
              <a:ahLst/>
              <a:cxnLst/>
              <a:rect l="l" t="t" r="r" b="b"/>
              <a:pathLst>
                <a:path w="10572750" h="3876363">
                  <a:moveTo>
                    <a:pt x="0" y="0"/>
                  </a:moveTo>
                  <a:lnTo>
                    <a:pt x="10572750" y="0"/>
                  </a:lnTo>
                  <a:lnTo>
                    <a:pt x="10572750" y="3876363"/>
                  </a:lnTo>
                  <a:lnTo>
                    <a:pt x="0" y="3876363"/>
                  </a:lnTo>
                  <a:lnTo>
                    <a:pt x="0" y="0"/>
                  </a:lnTo>
                  <a:close/>
                </a:path>
              </a:pathLst>
            </a:custGeom>
            <a:blipFill>
              <a:blip r:embed="rId2"/>
              <a:stretch>
                <a:fillRect l="-5902" r="-5902"/>
              </a:stretch>
            </a:blipFill>
          </p:spPr>
        </p:sp>
      </p:grpSp>
      <p:grpSp>
        <p:nvGrpSpPr>
          <p:cNvPr id="4" name="Group 4"/>
          <p:cNvGrpSpPr/>
          <p:nvPr/>
        </p:nvGrpSpPr>
        <p:grpSpPr>
          <a:xfrm>
            <a:off x="857250" y="5458899"/>
            <a:ext cx="7929562" cy="3057525"/>
            <a:chOff x="0" y="0"/>
            <a:chExt cx="10572750" cy="4076700"/>
          </a:xfrm>
        </p:grpSpPr>
        <p:sp>
          <p:nvSpPr>
            <p:cNvPr id="5" name="Freeform 5" descr="image.png"/>
            <p:cNvSpPr/>
            <p:nvPr/>
          </p:nvSpPr>
          <p:spPr>
            <a:xfrm>
              <a:off x="0" y="0"/>
              <a:ext cx="10572750" cy="4076700"/>
            </a:xfrm>
            <a:custGeom>
              <a:avLst/>
              <a:gdLst/>
              <a:ahLst/>
              <a:cxnLst/>
              <a:rect l="l" t="t" r="r" b="b"/>
              <a:pathLst>
                <a:path w="10572750" h="4076700">
                  <a:moveTo>
                    <a:pt x="0" y="0"/>
                  </a:moveTo>
                  <a:lnTo>
                    <a:pt x="10572750" y="0"/>
                  </a:lnTo>
                  <a:lnTo>
                    <a:pt x="10572750" y="4076700"/>
                  </a:lnTo>
                  <a:lnTo>
                    <a:pt x="0" y="4076700"/>
                  </a:lnTo>
                  <a:lnTo>
                    <a:pt x="0" y="0"/>
                  </a:lnTo>
                  <a:close/>
                </a:path>
              </a:pathLst>
            </a:custGeom>
            <a:blipFill>
              <a:blip r:embed="rId3"/>
              <a:stretch>
                <a:fillRect/>
              </a:stretch>
            </a:blipFill>
          </p:spPr>
        </p:sp>
      </p:grpSp>
      <p:grpSp>
        <p:nvGrpSpPr>
          <p:cNvPr id="6" name="Group 6"/>
          <p:cNvGrpSpPr/>
          <p:nvPr/>
        </p:nvGrpSpPr>
        <p:grpSpPr>
          <a:xfrm>
            <a:off x="9605219" y="5458899"/>
            <a:ext cx="7929562" cy="3000375"/>
            <a:chOff x="0" y="0"/>
            <a:chExt cx="10572750" cy="4000500"/>
          </a:xfrm>
        </p:grpSpPr>
        <p:sp>
          <p:nvSpPr>
            <p:cNvPr id="7" name="Freeform 7" descr="image.png"/>
            <p:cNvSpPr/>
            <p:nvPr/>
          </p:nvSpPr>
          <p:spPr>
            <a:xfrm>
              <a:off x="0" y="0"/>
              <a:ext cx="10572750" cy="4000500"/>
            </a:xfrm>
            <a:custGeom>
              <a:avLst/>
              <a:gdLst/>
              <a:ahLst/>
              <a:cxnLst/>
              <a:rect l="l" t="t" r="r" b="b"/>
              <a:pathLst>
                <a:path w="10572750" h="4000500">
                  <a:moveTo>
                    <a:pt x="0" y="0"/>
                  </a:moveTo>
                  <a:lnTo>
                    <a:pt x="10572750" y="0"/>
                  </a:lnTo>
                  <a:lnTo>
                    <a:pt x="10572750" y="4000500"/>
                  </a:lnTo>
                  <a:lnTo>
                    <a:pt x="0" y="4000500"/>
                  </a:lnTo>
                  <a:lnTo>
                    <a:pt x="0" y="0"/>
                  </a:lnTo>
                  <a:close/>
                </a:path>
              </a:pathLst>
            </a:custGeom>
            <a:blipFill>
              <a:blip r:embed="rId2"/>
              <a:stretch>
                <a:fillRect l="-7692" r="-7692"/>
              </a:stretch>
            </a:blipFill>
          </p:spPr>
        </p:sp>
      </p:grpSp>
      <p:sp>
        <p:nvSpPr>
          <p:cNvPr id="8" name="TextBox 8"/>
          <p:cNvSpPr txBox="1"/>
          <p:nvPr/>
        </p:nvSpPr>
        <p:spPr>
          <a:xfrm>
            <a:off x="857250" y="714375"/>
            <a:ext cx="17402175" cy="714375"/>
          </a:xfrm>
          <a:prstGeom prst="rect">
            <a:avLst/>
          </a:prstGeom>
        </p:spPr>
        <p:txBody>
          <a:bodyPr lIns="0" tIns="0" rIns="0" bIns="0" rtlCol="0" anchor="t">
            <a:spAutoFit/>
          </a:bodyPr>
          <a:lstStyle/>
          <a:p>
            <a:pPr algn="l">
              <a:lnSpc>
                <a:spcPts val="5670"/>
              </a:lnSpc>
            </a:pPr>
            <a:r>
              <a:rPr lang="en-US" sz="4725" b="1">
                <a:solidFill>
                  <a:srgbClr val="1E3A8A"/>
                </a:solidFill>
                <a:latin typeface="Merriweather Bold"/>
                <a:ea typeface="Merriweather Bold"/>
                <a:cs typeface="Merriweather Bold"/>
                <a:sym typeface="Merriweather Bold"/>
              </a:rPr>
              <a:t> Decision Tree: Cách hoạt động</a:t>
            </a:r>
          </a:p>
        </p:txBody>
      </p:sp>
      <p:grpSp>
        <p:nvGrpSpPr>
          <p:cNvPr id="9" name="Group 9"/>
          <p:cNvGrpSpPr/>
          <p:nvPr/>
        </p:nvGrpSpPr>
        <p:grpSpPr>
          <a:xfrm>
            <a:off x="857250" y="1671638"/>
            <a:ext cx="16573500" cy="42862"/>
            <a:chOff x="0" y="0"/>
            <a:chExt cx="22098000" cy="57150"/>
          </a:xfrm>
        </p:grpSpPr>
        <p:sp>
          <p:nvSpPr>
            <p:cNvPr id="10" name="Freeform 10"/>
            <p:cNvSpPr/>
            <p:nvPr/>
          </p:nvSpPr>
          <p:spPr>
            <a:xfrm>
              <a:off x="0" y="0"/>
              <a:ext cx="22098000" cy="57150"/>
            </a:xfrm>
            <a:custGeom>
              <a:avLst/>
              <a:gdLst/>
              <a:ahLst/>
              <a:cxnLst/>
              <a:rect l="l" t="t" r="r" b="b"/>
              <a:pathLst>
                <a:path w="22098000" h="57150">
                  <a:moveTo>
                    <a:pt x="0" y="0"/>
                  </a:moveTo>
                  <a:lnTo>
                    <a:pt x="22098000" y="0"/>
                  </a:lnTo>
                  <a:lnTo>
                    <a:pt x="22098000" y="57150"/>
                  </a:lnTo>
                  <a:lnTo>
                    <a:pt x="0" y="57150"/>
                  </a:lnTo>
                  <a:close/>
                </a:path>
              </a:pathLst>
            </a:custGeom>
            <a:solidFill>
              <a:srgbClr val="3B82F6"/>
            </a:solidFill>
            <a:ln w="12700">
              <a:solidFill>
                <a:srgbClr val="000000"/>
              </a:solidFill>
            </a:ln>
          </p:spPr>
        </p:sp>
      </p:grpSp>
      <p:grpSp>
        <p:nvGrpSpPr>
          <p:cNvPr id="11" name="Group 11"/>
          <p:cNvGrpSpPr/>
          <p:nvPr/>
        </p:nvGrpSpPr>
        <p:grpSpPr>
          <a:xfrm>
            <a:off x="9558338" y="2318264"/>
            <a:ext cx="7929562" cy="2892985"/>
            <a:chOff x="0" y="0"/>
            <a:chExt cx="10572750" cy="3857313"/>
          </a:xfrm>
        </p:grpSpPr>
        <p:sp>
          <p:nvSpPr>
            <p:cNvPr id="12" name="Freeform 12" descr="image.png"/>
            <p:cNvSpPr/>
            <p:nvPr/>
          </p:nvSpPr>
          <p:spPr>
            <a:xfrm>
              <a:off x="0" y="0"/>
              <a:ext cx="10572750" cy="3857313"/>
            </a:xfrm>
            <a:custGeom>
              <a:avLst/>
              <a:gdLst/>
              <a:ahLst/>
              <a:cxnLst/>
              <a:rect l="l" t="t" r="r" b="b"/>
              <a:pathLst>
                <a:path w="10572750" h="3857313">
                  <a:moveTo>
                    <a:pt x="0" y="0"/>
                  </a:moveTo>
                  <a:lnTo>
                    <a:pt x="10572750" y="0"/>
                  </a:lnTo>
                  <a:lnTo>
                    <a:pt x="10572750" y="3857313"/>
                  </a:lnTo>
                  <a:lnTo>
                    <a:pt x="0" y="3857313"/>
                  </a:lnTo>
                  <a:lnTo>
                    <a:pt x="0" y="0"/>
                  </a:lnTo>
                  <a:close/>
                </a:path>
              </a:pathLst>
            </a:custGeom>
            <a:blipFill>
              <a:blip r:embed="rId2"/>
              <a:stretch>
                <a:fillRect l="-5627" r="-5627"/>
              </a:stretch>
            </a:blipFill>
          </p:spPr>
        </p:sp>
      </p:grpSp>
      <p:sp>
        <p:nvSpPr>
          <p:cNvPr id="13" name="TextBox 13"/>
          <p:cNvSpPr txBox="1"/>
          <p:nvPr/>
        </p:nvSpPr>
        <p:spPr>
          <a:xfrm>
            <a:off x="2208669" y="2370651"/>
            <a:ext cx="5487531" cy="461665"/>
          </a:xfrm>
          <a:prstGeom prst="rect">
            <a:avLst/>
          </a:prstGeom>
        </p:spPr>
        <p:txBody>
          <a:bodyPr wrap="square" lIns="0" tIns="0" rIns="0" bIns="0" rtlCol="0" anchor="t">
            <a:spAutoFit/>
          </a:bodyPr>
          <a:lstStyle/>
          <a:p>
            <a:pPr algn="ctr">
              <a:lnSpc>
                <a:spcPts val="3600"/>
              </a:lnSpc>
              <a:spcBef>
                <a:spcPct val="0"/>
              </a:spcBef>
            </a:pPr>
            <a:r>
              <a:rPr lang="en-US" sz="2250" b="1" dirty="0" err="1">
                <a:solidFill>
                  <a:srgbClr val="0C336A"/>
                </a:solidFill>
                <a:latin typeface="Inter Bold"/>
                <a:ea typeface="Inter Bold"/>
                <a:cs typeface="Inter Bold"/>
                <a:sym typeface="Inter Bold"/>
              </a:rPr>
              <a:t>Chọn</a:t>
            </a:r>
            <a:r>
              <a:rPr lang="en-US" sz="2250" b="1" dirty="0">
                <a:solidFill>
                  <a:srgbClr val="0C336A"/>
                </a:solidFill>
                <a:latin typeface="Inter Bold"/>
                <a:ea typeface="Inter Bold"/>
                <a:cs typeface="Inter Bold"/>
                <a:sym typeface="Inter Bold"/>
              </a:rPr>
              <a:t> </a:t>
            </a:r>
            <a:r>
              <a:rPr lang="en-US" sz="2250" b="1" dirty="0" err="1">
                <a:solidFill>
                  <a:srgbClr val="0C336A"/>
                </a:solidFill>
                <a:latin typeface="Inter Bold"/>
                <a:ea typeface="Inter Bold"/>
                <a:cs typeface="Inter Bold"/>
                <a:sym typeface="Inter Bold"/>
              </a:rPr>
              <a:t>đặc</a:t>
            </a:r>
            <a:r>
              <a:rPr lang="en-US" sz="2250" b="1" dirty="0">
                <a:solidFill>
                  <a:srgbClr val="0C336A"/>
                </a:solidFill>
                <a:latin typeface="Inter Bold"/>
                <a:ea typeface="Inter Bold"/>
                <a:cs typeface="Inter Bold"/>
                <a:sym typeface="Inter Bold"/>
              </a:rPr>
              <a:t> </a:t>
            </a:r>
            <a:r>
              <a:rPr lang="en-US" sz="2250" b="1" dirty="0" err="1">
                <a:solidFill>
                  <a:srgbClr val="0C336A"/>
                </a:solidFill>
                <a:latin typeface="Inter Bold"/>
                <a:ea typeface="Inter Bold"/>
                <a:cs typeface="Inter Bold"/>
                <a:sym typeface="Inter Bold"/>
              </a:rPr>
              <a:t>trưng</a:t>
            </a:r>
            <a:r>
              <a:rPr lang="en-US" sz="2250" b="1" dirty="0">
                <a:solidFill>
                  <a:srgbClr val="0C336A"/>
                </a:solidFill>
                <a:latin typeface="Inter Bold"/>
                <a:ea typeface="Inter Bold"/>
                <a:cs typeface="Inter Bold"/>
                <a:sym typeface="Inter Bold"/>
              </a:rPr>
              <a:t> </a:t>
            </a:r>
            <a:r>
              <a:rPr lang="en-US" sz="2250" b="1" dirty="0" err="1">
                <a:solidFill>
                  <a:srgbClr val="0C336A"/>
                </a:solidFill>
                <a:latin typeface="Inter Bold"/>
                <a:ea typeface="Inter Bold"/>
                <a:cs typeface="Inter Bold"/>
                <a:sym typeface="Inter Bold"/>
              </a:rPr>
              <a:t>tốt</a:t>
            </a:r>
            <a:r>
              <a:rPr lang="en-US" sz="2250" b="1" dirty="0">
                <a:solidFill>
                  <a:srgbClr val="0C336A"/>
                </a:solidFill>
                <a:latin typeface="Inter Bold"/>
                <a:ea typeface="Inter Bold"/>
                <a:cs typeface="Inter Bold"/>
                <a:sym typeface="Inter Bold"/>
              </a:rPr>
              <a:t> </a:t>
            </a:r>
            <a:r>
              <a:rPr lang="en-US" sz="2250" b="1" dirty="0" err="1">
                <a:solidFill>
                  <a:srgbClr val="0C336A"/>
                </a:solidFill>
                <a:latin typeface="Inter Bold"/>
                <a:ea typeface="Inter Bold"/>
                <a:cs typeface="Inter Bold"/>
                <a:sym typeface="Inter Bold"/>
              </a:rPr>
              <a:t>nhất</a:t>
            </a:r>
            <a:r>
              <a:rPr lang="en-US" sz="2250" b="1" dirty="0">
                <a:solidFill>
                  <a:srgbClr val="0C336A"/>
                </a:solidFill>
                <a:latin typeface="Inter Bold"/>
                <a:ea typeface="Inter Bold"/>
                <a:cs typeface="Inter Bold"/>
                <a:sym typeface="Inter Bold"/>
              </a:rPr>
              <a:t> </a:t>
            </a:r>
            <a:r>
              <a:rPr lang="en-US" sz="2250" b="1" dirty="0" err="1">
                <a:solidFill>
                  <a:srgbClr val="0C336A"/>
                </a:solidFill>
                <a:latin typeface="Inter Bold"/>
                <a:ea typeface="Inter Bold"/>
                <a:cs typeface="Inter Bold"/>
                <a:sym typeface="Inter Bold"/>
              </a:rPr>
              <a:t>để</a:t>
            </a:r>
            <a:r>
              <a:rPr lang="en-US" sz="2250" b="1" dirty="0">
                <a:solidFill>
                  <a:srgbClr val="0C336A"/>
                </a:solidFill>
                <a:latin typeface="Inter Bold"/>
                <a:ea typeface="Inter Bold"/>
                <a:cs typeface="Inter Bold"/>
                <a:sym typeface="Inter Bold"/>
              </a:rPr>
              <a:t> chia </a:t>
            </a:r>
            <a:r>
              <a:rPr lang="en-US" sz="2250" b="1" dirty="0" err="1">
                <a:solidFill>
                  <a:srgbClr val="0C336A"/>
                </a:solidFill>
                <a:latin typeface="Inter Bold"/>
                <a:ea typeface="Inter Bold"/>
                <a:cs typeface="Inter Bold"/>
                <a:sym typeface="Inter Bold"/>
              </a:rPr>
              <a:t>dữ</a:t>
            </a:r>
            <a:r>
              <a:rPr lang="en-US" sz="2250" b="1" dirty="0">
                <a:solidFill>
                  <a:srgbClr val="0C336A"/>
                </a:solidFill>
                <a:latin typeface="Inter Bold"/>
                <a:ea typeface="Inter Bold"/>
                <a:cs typeface="Inter Bold"/>
                <a:sym typeface="Inter Bold"/>
              </a:rPr>
              <a:t> </a:t>
            </a:r>
            <a:r>
              <a:rPr lang="en-US" sz="2250" b="1" dirty="0" err="1">
                <a:solidFill>
                  <a:srgbClr val="0C336A"/>
                </a:solidFill>
                <a:latin typeface="Inter Bold"/>
                <a:ea typeface="Inter Bold"/>
                <a:cs typeface="Inter Bold"/>
                <a:sym typeface="Inter Bold"/>
              </a:rPr>
              <a:t>liệu</a:t>
            </a:r>
            <a:endParaRPr lang="en-US" sz="2250" b="1" dirty="0">
              <a:solidFill>
                <a:srgbClr val="0C336A"/>
              </a:solidFill>
              <a:latin typeface="Inter Bold"/>
              <a:ea typeface="Inter Bold"/>
              <a:cs typeface="Inter Bold"/>
              <a:sym typeface="Inter Bold"/>
            </a:endParaRPr>
          </a:p>
        </p:txBody>
      </p:sp>
      <p:sp>
        <p:nvSpPr>
          <p:cNvPr id="14" name="TextBox 14"/>
          <p:cNvSpPr txBox="1"/>
          <p:nvPr/>
        </p:nvSpPr>
        <p:spPr>
          <a:xfrm>
            <a:off x="9767708" y="2427801"/>
            <a:ext cx="5396091" cy="461665"/>
          </a:xfrm>
          <a:prstGeom prst="rect">
            <a:avLst/>
          </a:prstGeom>
        </p:spPr>
        <p:txBody>
          <a:bodyPr wrap="square" lIns="0" tIns="0" rIns="0" bIns="0" rtlCol="0" anchor="t">
            <a:spAutoFit/>
          </a:bodyPr>
          <a:lstStyle/>
          <a:p>
            <a:pPr algn="ctr">
              <a:lnSpc>
                <a:spcPts val="3600"/>
              </a:lnSpc>
              <a:spcBef>
                <a:spcPct val="0"/>
              </a:spcBef>
            </a:pPr>
            <a:r>
              <a:rPr lang="en-US" sz="2250" b="1" dirty="0">
                <a:solidFill>
                  <a:srgbClr val="0C336A"/>
                </a:solidFill>
                <a:latin typeface="Inter Bold"/>
                <a:ea typeface="Inter Bold"/>
                <a:cs typeface="Inter Bold"/>
                <a:sym typeface="Inter Bold"/>
              </a:rPr>
              <a:t>BƯỚC 2: Chia </a:t>
            </a:r>
            <a:r>
              <a:rPr lang="en-US" sz="2250" b="1" dirty="0" err="1">
                <a:solidFill>
                  <a:srgbClr val="0C336A"/>
                </a:solidFill>
                <a:latin typeface="Inter Bold"/>
                <a:ea typeface="Inter Bold"/>
                <a:cs typeface="Inter Bold"/>
                <a:sym typeface="Inter Bold"/>
              </a:rPr>
              <a:t>dữ</a:t>
            </a:r>
            <a:r>
              <a:rPr lang="en-US" sz="2250" b="1" dirty="0">
                <a:solidFill>
                  <a:srgbClr val="0C336A"/>
                </a:solidFill>
                <a:latin typeface="Inter Bold"/>
                <a:ea typeface="Inter Bold"/>
                <a:cs typeface="Inter Bold"/>
                <a:sym typeface="Inter Bold"/>
              </a:rPr>
              <a:t> </a:t>
            </a:r>
            <a:r>
              <a:rPr lang="en-US" sz="2250" b="1" dirty="0" err="1">
                <a:solidFill>
                  <a:srgbClr val="0C336A"/>
                </a:solidFill>
                <a:latin typeface="Inter Bold"/>
                <a:ea typeface="Inter Bold"/>
                <a:cs typeface="Inter Bold"/>
                <a:sym typeface="Inter Bold"/>
              </a:rPr>
              <a:t>liệu</a:t>
            </a:r>
            <a:r>
              <a:rPr lang="en-US" sz="2250" b="1" dirty="0">
                <a:solidFill>
                  <a:srgbClr val="0C336A"/>
                </a:solidFill>
                <a:latin typeface="Inter Bold"/>
                <a:ea typeface="Inter Bold"/>
                <a:cs typeface="Inter Bold"/>
                <a:sym typeface="Inter Bold"/>
              </a:rPr>
              <a:t> </a:t>
            </a:r>
            <a:r>
              <a:rPr lang="en-US" sz="2250" b="1" dirty="0" err="1">
                <a:solidFill>
                  <a:srgbClr val="0C336A"/>
                </a:solidFill>
                <a:latin typeface="Inter Bold"/>
                <a:ea typeface="Inter Bold"/>
                <a:cs typeface="Inter Bold"/>
                <a:sym typeface="Inter Bold"/>
              </a:rPr>
              <a:t>thành</a:t>
            </a:r>
            <a:r>
              <a:rPr lang="en-US" sz="2250" b="1" dirty="0">
                <a:solidFill>
                  <a:srgbClr val="0C336A"/>
                </a:solidFill>
                <a:latin typeface="Inter Bold"/>
                <a:ea typeface="Inter Bold"/>
                <a:cs typeface="Inter Bold"/>
                <a:sym typeface="Inter Bold"/>
              </a:rPr>
              <a:t> </a:t>
            </a:r>
            <a:r>
              <a:rPr lang="en-US" sz="2250" b="1" dirty="0" err="1">
                <a:solidFill>
                  <a:srgbClr val="0C336A"/>
                </a:solidFill>
                <a:latin typeface="Inter Bold"/>
                <a:ea typeface="Inter Bold"/>
                <a:cs typeface="Inter Bold"/>
                <a:sym typeface="Inter Bold"/>
              </a:rPr>
              <a:t>các</a:t>
            </a:r>
            <a:r>
              <a:rPr lang="en-US" sz="2250" b="1" dirty="0">
                <a:solidFill>
                  <a:srgbClr val="0C336A"/>
                </a:solidFill>
                <a:latin typeface="Inter Bold"/>
                <a:ea typeface="Inter Bold"/>
                <a:cs typeface="Inter Bold"/>
                <a:sym typeface="Inter Bold"/>
              </a:rPr>
              <a:t> </a:t>
            </a:r>
            <a:r>
              <a:rPr lang="en-US" sz="2250" b="1" dirty="0" err="1">
                <a:solidFill>
                  <a:srgbClr val="0C336A"/>
                </a:solidFill>
                <a:latin typeface="Inter Bold"/>
                <a:ea typeface="Inter Bold"/>
                <a:cs typeface="Inter Bold"/>
                <a:sym typeface="Inter Bold"/>
              </a:rPr>
              <a:t>nhánh</a:t>
            </a:r>
            <a:endParaRPr lang="en-US" sz="2250" b="1" dirty="0">
              <a:solidFill>
                <a:srgbClr val="0C336A"/>
              </a:solidFill>
              <a:latin typeface="Inter Bold"/>
              <a:ea typeface="Inter Bold"/>
              <a:cs typeface="Inter Bold"/>
              <a:sym typeface="Inter Bold"/>
            </a:endParaRPr>
          </a:p>
        </p:txBody>
      </p:sp>
      <p:sp>
        <p:nvSpPr>
          <p:cNvPr id="15" name="TextBox 15"/>
          <p:cNvSpPr txBox="1"/>
          <p:nvPr/>
        </p:nvSpPr>
        <p:spPr>
          <a:xfrm>
            <a:off x="-38100" y="5609151"/>
            <a:ext cx="7929562" cy="438150"/>
          </a:xfrm>
          <a:prstGeom prst="rect">
            <a:avLst/>
          </a:prstGeom>
        </p:spPr>
        <p:txBody>
          <a:bodyPr lIns="0" tIns="0" rIns="0" bIns="0" rtlCol="0" anchor="t">
            <a:spAutoFit/>
          </a:bodyPr>
          <a:lstStyle/>
          <a:p>
            <a:pPr algn="ctr">
              <a:lnSpc>
                <a:spcPts val="3600"/>
              </a:lnSpc>
              <a:spcBef>
                <a:spcPct val="0"/>
              </a:spcBef>
            </a:pPr>
            <a:r>
              <a:rPr lang="en-US" sz="2250" b="1">
                <a:solidFill>
                  <a:srgbClr val="0C336A"/>
                </a:solidFill>
                <a:latin typeface="Inter Bold"/>
                <a:ea typeface="Inter Bold"/>
                <a:cs typeface="Inter Bold"/>
                <a:sym typeface="Inter Bold"/>
              </a:rPr>
              <a:t>BƯỚC 3: Lặp lại quy trình cho từng nhánh</a:t>
            </a:r>
          </a:p>
        </p:txBody>
      </p:sp>
      <p:sp>
        <p:nvSpPr>
          <p:cNvPr id="16" name="TextBox 16"/>
          <p:cNvSpPr txBox="1"/>
          <p:nvPr/>
        </p:nvSpPr>
        <p:spPr>
          <a:xfrm>
            <a:off x="8615362" y="5649399"/>
            <a:ext cx="7929562" cy="438150"/>
          </a:xfrm>
          <a:prstGeom prst="rect">
            <a:avLst/>
          </a:prstGeom>
        </p:spPr>
        <p:txBody>
          <a:bodyPr lIns="0" tIns="0" rIns="0" bIns="0" rtlCol="0" anchor="t">
            <a:spAutoFit/>
          </a:bodyPr>
          <a:lstStyle/>
          <a:p>
            <a:pPr algn="ctr">
              <a:lnSpc>
                <a:spcPts val="3600"/>
              </a:lnSpc>
              <a:spcBef>
                <a:spcPct val="0"/>
              </a:spcBef>
            </a:pPr>
            <a:r>
              <a:rPr lang="en-US" sz="2250" b="1">
                <a:solidFill>
                  <a:srgbClr val="0C336A"/>
                </a:solidFill>
                <a:latin typeface="Inter Bold"/>
                <a:ea typeface="Inter Bold"/>
                <a:cs typeface="Inter Bold"/>
                <a:sym typeface="Inter Bold"/>
              </a:rPr>
              <a:t>BƯỚC 4: Dừng lại khi đạt điều kiện dừng</a:t>
            </a:r>
          </a:p>
        </p:txBody>
      </p:sp>
      <p:sp>
        <p:nvSpPr>
          <p:cNvPr id="17" name="TextBox 17"/>
          <p:cNvSpPr txBox="1"/>
          <p:nvPr/>
        </p:nvSpPr>
        <p:spPr>
          <a:xfrm>
            <a:off x="1041379" y="2443162"/>
            <a:ext cx="1167289" cy="346249"/>
          </a:xfrm>
          <a:prstGeom prst="rect">
            <a:avLst/>
          </a:prstGeom>
        </p:spPr>
        <p:txBody>
          <a:bodyPr wrap="square" lIns="0" tIns="0" rIns="0" bIns="0" rtlCol="0" anchor="t">
            <a:spAutoFit/>
          </a:bodyPr>
          <a:lstStyle/>
          <a:p>
            <a:pPr algn="ctr">
              <a:lnSpc>
                <a:spcPts val="2700"/>
              </a:lnSpc>
              <a:spcBef>
                <a:spcPct val="0"/>
              </a:spcBef>
            </a:pPr>
            <a:r>
              <a:rPr lang="en-US" sz="2250" b="1" dirty="0">
                <a:solidFill>
                  <a:srgbClr val="0C336A"/>
                </a:solidFill>
                <a:latin typeface="Inter Bold"/>
                <a:ea typeface="Inter Bold"/>
                <a:cs typeface="Inter Bold"/>
                <a:sym typeface="Inter Bold"/>
              </a:rPr>
              <a:t>BƯỚC 1:</a:t>
            </a:r>
          </a:p>
        </p:txBody>
      </p:sp>
      <p:sp>
        <p:nvSpPr>
          <p:cNvPr id="18" name="TextBox 18"/>
          <p:cNvSpPr txBox="1"/>
          <p:nvPr/>
        </p:nvSpPr>
        <p:spPr>
          <a:xfrm>
            <a:off x="1028700" y="2789751"/>
            <a:ext cx="7758112" cy="2476500"/>
          </a:xfrm>
          <a:prstGeom prst="rect">
            <a:avLst/>
          </a:prstGeom>
        </p:spPr>
        <p:txBody>
          <a:bodyPr lIns="0" tIns="0" rIns="0" bIns="0" rtlCol="0" anchor="t">
            <a:spAutoFit/>
          </a:bodyPr>
          <a:lstStyle/>
          <a:p>
            <a:pPr algn="just">
              <a:lnSpc>
                <a:spcPts val="3240"/>
              </a:lnSpc>
              <a:spcBef>
                <a:spcPct val="0"/>
              </a:spcBef>
            </a:pPr>
            <a:r>
              <a:rPr lang="en-US" sz="2700">
                <a:solidFill>
                  <a:srgbClr val="000000"/>
                </a:solidFill>
                <a:latin typeface="Times New Roman"/>
                <a:ea typeface="Times New Roman"/>
                <a:cs typeface="Times New Roman"/>
                <a:sym typeface="Times New Roman"/>
              </a:rPr>
              <a:t>Mô hình xem tất cả các đặc trưng và tính toán xem đặc trưng nào chia dữ liệu tốt nhất</a:t>
            </a:r>
          </a:p>
          <a:p>
            <a:pPr algn="just">
              <a:lnSpc>
                <a:spcPts val="3240"/>
              </a:lnSpc>
              <a:spcBef>
                <a:spcPct val="0"/>
              </a:spcBef>
            </a:pPr>
            <a:r>
              <a:rPr lang="en-US" sz="2700">
                <a:solidFill>
                  <a:srgbClr val="000000"/>
                </a:solidFill>
                <a:latin typeface="Times New Roman"/>
                <a:ea typeface="Times New Roman"/>
                <a:cs typeface="Times New Roman"/>
                <a:sym typeface="Times New Roman"/>
              </a:rPr>
              <a:t> → Tạo ra các nhóm thuần nhất hơn.</a:t>
            </a:r>
          </a:p>
          <a:p>
            <a:pPr algn="just">
              <a:lnSpc>
                <a:spcPts val="3240"/>
              </a:lnSpc>
              <a:spcBef>
                <a:spcPct val="0"/>
              </a:spcBef>
            </a:pPr>
            <a:r>
              <a:rPr lang="en-US" sz="2700">
                <a:solidFill>
                  <a:srgbClr val="000000"/>
                </a:solidFill>
                <a:latin typeface="Times New Roman"/>
                <a:ea typeface="Times New Roman"/>
                <a:cs typeface="Times New Roman"/>
                <a:sym typeface="Times New Roman"/>
              </a:rPr>
              <a:t>Các tiêu chí dùng để đánh giá:</a:t>
            </a:r>
          </a:p>
          <a:p>
            <a:pPr algn="just">
              <a:lnSpc>
                <a:spcPts val="3240"/>
              </a:lnSpc>
              <a:spcBef>
                <a:spcPct val="0"/>
              </a:spcBef>
            </a:pPr>
            <a:r>
              <a:rPr lang="en-US" sz="2700">
                <a:solidFill>
                  <a:srgbClr val="000000"/>
                </a:solidFill>
                <a:latin typeface="Times New Roman"/>
                <a:ea typeface="Times New Roman"/>
                <a:cs typeface="Times New Roman"/>
                <a:sym typeface="Times New Roman"/>
              </a:rPr>
              <a:t>+ Gini impurity</a:t>
            </a:r>
          </a:p>
          <a:p>
            <a:pPr algn="just">
              <a:lnSpc>
                <a:spcPts val="3240"/>
              </a:lnSpc>
              <a:spcBef>
                <a:spcPct val="0"/>
              </a:spcBef>
            </a:pPr>
            <a:r>
              <a:rPr lang="en-US" sz="2700">
                <a:solidFill>
                  <a:srgbClr val="000000"/>
                </a:solidFill>
                <a:latin typeface="Times New Roman"/>
                <a:ea typeface="Times New Roman"/>
                <a:cs typeface="Times New Roman"/>
                <a:sym typeface="Times New Roman"/>
              </a:rPr>
              <a:t>+ Entropy (Information Gain)</a:t>
            </a:r>
          </a:p>
        </p:txBody>
      </p:sp>
      <p:sp>
        <p:nvSpPr>
          <p:cNvPr id="19" name="TextBox 19"/>
          <p:cNvSpPr txBox="1"/>
          <p:nvPr/>
        </p:nvSpPr>
        <p:spPr>
          <a:xfrm>
            <a:off x="9946035" y="2923101"/>
            <a:ext cx="7484715" cy="838200"/>
          </a:xfrm>
          <a:prstGeom prst="rect">
            <a:avLst/>
          </a:prstGeom>
        </p:spPr>
        <p:txBody>
          <a:bodyPr lIns="0" tIns="0" rIns="0" bIns="0" rtlCol="0" anchor="t">
            <a:spAutoFit/>
          </a:bodyPr>
          <a:lstStyle/>
          <a:p>
            <a:pPr algn="l">
              <a:lnSpc>
                <a:spcPts val="3240"/>
              </a:lnSpc>
              <a:spcBef>
                <a:spcPct val="0"/>
              </a:spcBef>
            </a:pPr>
            <a:r>
              <a:rPr lang="en-US" sz="2700">
                <a:solidFill>
                  <a:srgbClr val="000000"/>
                </a:solidFill>
                <a:latin typeface="Times New Roman"/>
                <a:ea typeface="Times New Roman"/>
                <a:cs typeface="Times New Roman"/>
                <a:sym typeface="Times New Roman"/>
              </a:rPr>
              <a:t>Sau khi chọn được đặc trưng tốt nhất:</a:t>
            </a:r>
          </a:p>
          <a:p>
            <a:pPr algn="l">
              <a:lnSpc>
                <a:spcPts val="3240"/>
              </a:lnSpc>
              <a:spcBef>
                <a:spcPct val="0"/>
              </a:spcBef>
            </a:pPr>
            <a:r>
              <a:rPr lang="en-US" sz="2700">
                <a:solidFill>
                  <a:srgbClr val="000000"/>
                </a:solidFill>
                <a:latin typeface="Times New Roman"/>
                <a:ea typeface="Times New Roman"/>
                <a:cs typeface="Times New Roman"/>
                <a:sym typeface="Times New Roman"/>
              </a:rPr>
              <a:t>Mô hình sẽ phân chia dữ liệu theo đặc trưng đó</a:t>
            </a:r>
          </a:p>
        </p:txBody>
      </p:sp>
      <p:sp>
        <p:nvSpPr>
          <p:cNvPr id="20" name="TextBox 20"/>
          <p:cNvSpPr txBox="1"/>
          <p:nvPr/>
        </p:nvSpPr>
        <p:spPr>
          <a:xfrm>
            <a:off x="9946035" y="3899414"/>
            <a:ext cx="7541865" cy="428625"/>
          </a:xfrm>
          <a:prstGeom prst="rect">
            <a:avLst/>
          </a:prstGeom>
        </p:spPr>
        <p:txBody>
          <a:bodyPr lIns="0" tIns="0" rIns="0" bIns="0" rtlCol="0" anchor="t">
            <a:spAutoFit/>
          </a:bodyPr>
          <a:lstStyle/>
          <a:p>
            <a:pPr algn="l">
              <a:lnSpc>
                <a:spcPts val="3240"/>
              </a:lnSpc>
              <a:spcBef>
                <a:spcPct val="0"/>
              </a:spcBef>
            </a:pPr>
            <a:r>
              <a:rPr lang="en-US" sz="2700">
                <a:solidFill>
                  <a:srgbClr val="000000"/>
                </a:solidFill>
                <a:latin typeface="Times New Roman"/>
                <a:ea typeface="Times New Roman"/>
                <a:cs typeface="Times New Roman"/>
                <a:sym typeface="Times New Roman"/>
              </a:rPr>
              <a:t>Mỗi nhánh là một nhóm nhỏ hơn của dữ liệu ban đầu.</a:t>
            </a:r>
          </a:p>
        </p:txBody>
      </p:sp>
      <p:sp>
        <p:nvSpPr>
          <p:cNvPr id="21" name="TextBox 21"/>
          <p:cNvSpPr txBox="1"/>
          <p:nvPr/>
        </p:nvSpPr>
        <p:spPr>
          <a:xfrm>
            <a:off x="1260454" y="6187561"/>
            <a:ext cx="7197745" cy="2109788"/>
          </a:xfrm>
          <a:prstGeom prst="rect">
            <a:avLst/>
          </a:prstGeom>
        </p:spPr>
        <p:txBody>
          <a:bodyPr wrap="square" lIns="0" tIns="0" rIns="0" bIns="0" rtlCol="0" anchor="t">
            <a:spAutoFit/>
          </a:bodyPr>
          <a:lstStyle/>
          <a:p>
            <a:pPr algn="l">
              <a:lnSpc>
                <a:spcPts val="3240"/>
              </a:lnSpc>
              <a:spcBef>
                <a:spcPct val="0"/>
              </a:spcBef>
            </a:pPr>
            <a:r>
              <a:rPr lang="en-US" sz="2700" dirty="0" err="1">
                <a:solidFill>
                  <a:srgbClr val="000000"/>
                </a:solidFill>
                <a:latin typeface="Times New Roman"/>
                <a:ea typeface="Times New Roman"/>
                <a:cs typeface="Times New Roman"/>
                <a:sym typeface="Times New Roman"/>
              </a:rPr>
              <a:t>Tại</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mỗi</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nhánh</a:t>
            </a:r>
            <a:r>
              <a:rPr lang="en-US" sz="2700" dirty="0">
                <a:solidFill>
                  <a:srgbClr val="000000"/>
                </a:solidFill>
                <a:latin typeface="Times New Roman"/>
                <a:ea typeface="Times New Roman"/>
                <a:cs typeface="Times New Roman"/>
                <a:sym typeface="Times New Roman"/>
              </a:rPr>
              <a:t>:</a:t>
            </a:r>
          </a:p>
          <a:p>
            <a:pPr marL="582930" lvl="1" indent="-291465" algn="l">
              <a:lnSpc>
                <a:spcPts val="3240"/>
              </a:lnSpc>
              <a:buFont typeface="Arial"/>
              <a:buChar char="•"/>
            </a:pPr>
            <a:r>
              <a:rPr lang="en-US" sz="2700" dirty="0" err="1">
                <a:solidFill>
                  <a:srgbClr val="000000"/>
                </a:solidFill>
                <a:latin typeface="Times New Roman"/>
                <a:ea typeface="Times New Roman"/>
                <a:cs typeface="Times New Roman"/>
                <a:sym typeface="Times New Roman"/>
              </a:rPr>
              <a:t>Tiếp</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tục</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chọn</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đặc</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trưng</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tốt</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nhất</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còn</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lại</a:t>
            </a:r>
            <a:endParaRPr lang="en-US" sz="2700" dirty="0">
              <a:solidFill>
                <a:srgbClr val="000000"/>
              </a:solidFill>
              <a:latin typeface="Times New Roman"/>
              <a:ea typeface="Times New Roman"/>
              <a:cs typeface="Times New Roman"/>
              <a:sym typeface="Times New Roman"/>
            </a:endParaRPr>
          </a:p>
          <a:p>
            <a:pPr marL="582930" lvl="1" indent="-291465" algn="l">
              <a:lnSpc>
                <a:spcPts val="3240"/>
              </a:lnSpc>
              <a:buFont typeface="Arial"/>
              <a:buChar char="•"/>
            </a:pPr>
            <a:r>
              <a:rPr lang="en-US" sz="2700" dirty="0">
                <a:solidFill>
                  <a:srgbClr val="000000"/>
                </a:solidFill>
                <a:latin typeface="Times New Roman"/>
                <a:ea typeface="Times New Roman"/>
                <a:cs typeface="Times New Roman"/>
                <a:sym typeface="Times New Roman"/>
              </a:rPr>
              <a:t>Chia </a:t>
            </a:r>
            <a:r>
              <a:rPr lang="en-US" sz="2700" dirty="0" err="1">
                <a:solidFill>
                  <a:srgbClr val="000000"/>
                </a:solidFill>
                <a:latin typeface="Times New Roman"/>
                <a:ea typeface="Times New Roman"/>
                <a:cs typeface="Times New Roman"/>
                <a:sym typeface="Times New Roman"/>
              </a:rPr>
              <a:t>tiếp</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dữ</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liệu</a:t>
            </a:r>
            <a:endParaRPr lang="en-US" sz="2700" dirty="0">
              <a:solidFill>
                <a:srgbClr val="000000"/>
              </a:solidFill>
              <a:latin typeface="Times New Roman"/>
              <a:ea typeface="Times New Roman"/>
              <a:cs typeface="Times New Roman"/>
              <a:sym typeface="Times New Roman"/>
            </a:endParaRPr>
          </a:p>
          <a:p>
            <a:pPr marL="582930" lvl="1" indent="-291465" algn="l">
              <a:lnSpc>
                <a:spcPts val="3240"/>
              </a:lnSpc>
              <a:buFont typeface="Arial"/>
              <a:buChar char="•"/>
            </a:pPr>
            <a:r>
              <a:rPr lang="en-US" sz="2700" dirty="0" err="1">
                <a:solidFill>
                  <a:srgbClr val="000000"/>
                </a:solidFill>
                <a:latin typeface="Times New Roman"/>
                <a:ea typeface="Times New Roman"/>
                <a:cs typeface="Times New Roman"/>
                <a:sym typeface="Times New Roman"/>
              </a:rPr>
              <a:t>Tạo</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nhánh</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mới</a:t>
            </a:r>
            <a:endParaRPr lang="en-US" sz="2700" dirty="0">
              <a:solidFill>
                <a:srgbClr val="000000"/>
              </a:solidFill>
              <a:latin typeface="Times New Roman"/>
              <a:ea typeface="Times New Roman"/>
              <a:cs typeface="Times New Roman"/>
              <a:sym typeface="Times New Roman"/>
            </a:endParaRPr>
          </a:p>
          <a:p>
            <a:pPr algn="ctr">
              <a:lnSpc>
                <a:spcPts val="3240"/>
              </a:lnSpc>
              <a:spcBef>
                <a:spcPct val="0"/>
              </a:spcBef>
            </a:pPr>
            <a:r>
              <a:rPr lang="en-US" sz="2700" dirty="0" err="1">
                <a:solidFill>
                  <a:srgbClr val="000000"/>
                </a:solidFill>
                <a:latin typeface="Times New Roman"/>
                <a:ea typeface="Times New Roman"/>
                <a:cs typeface="Times New Roman"/>
                <a:sym typeface="Times New Roman"/>
              </a:rPr>
              <a:t>Quá</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trình</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này</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giống</a:t>
            </a:r>
            <a:r>
              <a:rPr lang="en-US" sz="2700" dirty="0">
                <a:solidFill>
                  <a:srgbClr val="000000"/>
                </a:solidFill>
                <a:latin typeface="Times New Roman"/>
                <a:ea typeface="Times New Roman"/>
                <a:cs typeface="Times New Roman"/>
                <a:sym typeface="Times New Roman"/>
              </a:rPr>
              <a:t> chia </a:t>
            </a:r>
            <a:r>
              <a:rPr lang="en-US" sz="2700" dirty="0" err="1">
                <a:solidFill>
                  <a:srgbClr val="000000"/>
                </a:solidFill>
                <a:latin typeface="Times New Roman"/>
                <a:ea typeface="Times New Roman"/>
                <a:cs typeface="Times New Roman"/>
                <a:sym typeface="Times New Roman"/>
              </a:rPr>
              <a:t>nhỏ</a:t>
            </a:r>
            <a:r>
              <a:rPr lang="en-US" sz="2700" dirty="0">
                <a:solidFill>
                  <a:srgbClr val="000000"/>
                </a:solidFill>
                <a:latin typeface="Times New Roman"/>
                <a:ea typeface="Times New Roman"/>
                <a:cs typeface="Times New Roman"/>
                <a:sym typeface="Times New Roman"/>
              </a:rPr>
              <a:t> – chia </a:t>
            </a:r>
            <a:r>
              <a:rPr lang="en-US" sz="2700" dirty="0" err="1">
                <a:solidFill>
                  <a:srgbClr val="000000"/>
                </a:solidFill>
                <a:latin typeface="Times New Roman"/>
                <a:ea typeface="Times New Roman"/>
                <a:cs typeface="Times New Roman"/>
                <a:sym typeface="Times New Roman"/>
              </a:rPr>
              <a:t>nhỏ</a:t>
            </a:r>
            <a:r>
              <a:rPr lang="en-US" sz="2700" dirty="0">
                <a:solidFill>
                  <a:srgbClr val="000000"/>
                </a:solidFill>
                <a:latin typeface="Times New Roman"/>
                <a:ea typeface="Times New Roman"/>
                <a:cs typeface="Times New Roman"/>
                <a:sym typeface="Times New Roman"/>
              </a:rPr>
              <a:t> – chia </a:t>
            </a:r>
            <a:r>
              <a:rPr lang="en-US" sz="2700" dirty="0" err="1">
                <a:solidFill>
                  <a:srgbClr val="000000"/>
                </a:solidFill>
                <a:latin typeface="Times New Roman"/>
                <a:ea typeface="Times New Roman"/>
                <a:cs typeface="Times New Roman"/>
                <a:sym typeface="Times New Roman"/>
              </a:rPr>
              <a:t>nhỏ</a:t>
            </a:r>
            <a:r>
              <a:rPr lang="en-US" sz="2700" dirty="0">
                <a:solidFill>
                  <a:srgbClr val="000000"/>
                </a:solidFill>
                <a:latin typeface="Times New Roman"/>
                <a:ea typeface="Times New Roman"/>
                <a:cs typeface="Times New Roman"/>
                <a:sym typeface="Times New Roman"/>
              </a:rPr>
              <a:t>.</a:t>
            </a:r>
          </a:p>
        </p:txBody>
      </p:sp>
      <p:sp>
        <p:nvSpPr>
          <p:cNvPr id="22" name="TextBox 22"/>
          <p:cNvSpPr txBox="1"/>
          <p:nvPr/>
        </p:nvSpPr>
        <p:spPr>
          <a:xfrm>
            <a:off x="9605219" y="6230424"/>
            <a:ext cx="7929563" cy="2066925"/>
          </a:xfrm>
          <a:prstGeom prst="rect">
            <a:avLst/>
          </a:prstGeom>
        </p:spPr>
        <p:txBody>
          <a:bodyPr lIns="0" tIns="0" rIns="0" bIns="0" rtlCol="0" anchor="t">
            <a:spAutoFit/>
          </a:bodyPr>
          <a:lstStyle/>
          <a:p>
            <a:pPr marL="582930" lvl="1" indent="-291465" algn="l">
              <a:lnSpc>
                <a:spcPts val="3240"/>
              </a:lnSpc>
              <a:buFont typeface="Arial"/>
              <a:buChar char="•"/>
            </a:pPr>
            <a:r>
              <a:rPr lang="en-US" sz="2700">
                <a:solidFill>
                  <a:srgbClr val="000000"/>
                </a:solidFill>
                <a:latin typeface="Times New Roman"/>
                <a:ea typeface="Times New Roman"/>
                <a:cs typeface="Times New Roman"/>
                <a:sym typeface="Times New Roman"/>
              </a:rPr>
              <a:t>Tất cả dữ liệu trong nhánh cùng một nhãn</a:t>
            </a:r>
          </a:p>
          <a:p>
            <a:pPr marL="582930" lvl="1" indent="-291465" algn="l">
              <a:lnSpc>
                <a:spcPts val="3240"/>
              </a:lnSpc>
              <a:buFont typeface="Arial"/>
              <a:buChar char="•"/>
            </a:pPr>
            <a:r>
              <a:rPr lang="en-US" sz="2700">
                <a:solidFill>
                  <a:srgbClr val="000000"/>
                </a:solidFill>
                <a:latin typeface="Times New Roman"/>
                <a:ea typeface="Times New Roman"/>
                <a:cs typeface="Times New Roman"/>
                <a:sym typeface="Times New Roman"/>
              </a:rPr>
              <a:t>Không còn đặc trưng nào để chia</a:t>
            </a:r>
          </a:p>
          <a:p>
            <a:pPr marL="582930" lvl="1" indent="-291465" algn="l">
              <a:lnSpc>
                <a:spcPts val="3240"/>
              </a:lnSpc>
              <a:buFont typeface="Arial"/>
              <a:buChar char="•"/>
            </a:pPr>
            <a:r>
              <a:rPr lang="en-US" sz="2700">
                <a:solidFill>
                  <a:srgbClr val="000000"/>
                </a:solidFill>
                <a:latin typeface="Times New Roman"/>
                <a:ea typeface="Times New Roman"/>
                <a:cs typeface="Times New Roman"/>
                <a:sym typeface="Times New Roman"/>
              </a:rPr>
              <a:t> Đạt độ sâu tối đa (max depth)</a:t>
            </a:r>
          </a:p>
          <a:p>
            <a:pPr marL="582930" lvl="1" indent="-291465" algn="l">
              <a:lnSpc>
                <a:spcPts val="3240"/>
              </a:lnSpc>
              <a:buFont typeface="Arial"/>
              <a:buChar char="•"/>
            </a:pPr>
            <a:r>
              <a:rPr lang="en-US" sz="2700">
                <a:solidFill>
                  <a:srgbClr val="000000"/>
                </a:solidFill>
                <a:latin typeface="Times New Roman"/>
                <a:ea typeface="Times New Roman"/>
                <a:cs typeface="Times New Roman"/>
                <a:sym typeface="Times New Roman"/>
              </a:rPr>
              <a:t>Số mẫu trong nhánh quá nhỏ</a:t>
            </a:r>
          </a:p>
          <a:p>
            <a:pPr algn="l">
              <a:lnSpc>
                <a:spcPts val="3240"/>
              </a:lnSpc>
              <a:spcBef>
                <a:spcPct val="0"/>
              </a:spcBef>
            </a:pPr>
            <a:r>
              <a:rPr lang="en-US" sz="2700">
                <a:solidFill>
                  <a:srgbClr val="000000"/>
                </a:solidFill>
                <a:latin typeface="Times New Roman"/>
                <a:ea typeface="Times New Roman"/>
                <a:cs typeface="Times New Roman"/>
                <a:sym typeface="Times New Roman"/>
              </a:rPr>
              <a:t> Lúc này, mô hình sẽ tạo leaf node (nút lá) chứa dự đoán.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grpSp>
        <p:nvGrpSpPr>
          <p:cNvPr id="2" name="Group 2"/>
          <p:cNvGrpSpPr/>
          <p:nvPr/>
        </p:nvGrpSpPr>
        <p:grpSpPr>
          <a:xfrm>
            <a:off x="857250" y="3205980"/>
            <a:ext cx="8001000" cy="6223768"/>
            <a:chOff x="0" y="0"/>
            <a:chExt cx="10668000" cy="8298358"/>
          </a:xfrm>
        </p:grpSpPr>
        <p:sp>
          <p:nvSpPr>
            <p:cNvPr id="3" name="Freeform 3"/>
            <p:cNvSpPr/>
            <p:nvPr/>
          </p:nvSpPr>
          <p:spPr>
            <a:xfrm>
              <a:off x="0" y="0"/>
              <a:ext cx="10668000" cy="8298307"/>
            </a:xfrm>
            <a:custGeom>
              <a:avLst/>
              <a:gdLst/>
              <a:ahLst/>
              <a:cxnLst/>
              <a:rect l="l" t="t" r="r" b="b"/>
              <a:pathLst>
                <a:path w="10668000" h="8298307">
                  <a:moveTo>
                    <a:pt x="0" y="0"/>
                  </a:moveTo>
                  <a:lnTo>
                    <a:pt x="10668000" y="0"/>
                  </a:lnTo>
                  <a:lnTo>
                    <a:pt x="10668000" y="8298307"/>
                  </a:lnTo>
                  <a:lnTo>
                    <a:pt x="0" y="8298307"/>
                  </a:lnTo>
                  <a:lnTo>
                    <a:pt x="0" y="0"/>
                  </a:lnTo>
                  <a:close/>
                </a:path>
              </a:pathLst>
            </a:custGeom>
            <a:solidFill>
              <a:srgbClr val="E2F0FF"/>
            </a:solidFill>
            <a:ln w="12700">
              <a:solidFill>
                <a:srgbClr val="000000"/>
              </a:solidFill>
            </a:ln>
          </p:spPr>
        </p:sp>
      </p:grpSp>
      <p:grpSp>
        <p:nvGrpSpPr>
          <p:cNvPr id="4" name="Group 4"/>
          <p:cNvGrpSpPr/>
          <p:nvPr/>
        </p:nvGrpSpPr>
        <p:grpSpPr>
          <a:xfrm>
            <a:off x="9429750" y="3205980"/>
            <a:ext cx="8001000" cy="6223768"/>
            <a:chOff x="0" y="0"/>
            <a:chExt cx="10668000" cy="8298358"/>
          </a:xfrm>
        </p:grpSpPr>
        <p:sp>
          <p:nvSpPr>
            <p:cNvPr id="5" name="Freeform 5"/>
            <p:cNvSpPr/>
            <p:nvPr/>
          </p:nvSpPr>
          <p:spPr>
            <a:xfrm>
              <a:off x="0" y="0"/>
              <a:ext cx="10668000" cy="8298307"/>
            </a:xfrm>
            <a:custGeom>
              <a:avLst/>
              <a:gdLst/>
              <a:ahLst/>
              <a:cxnLst/>
              <a:rect l="l" t="t" r="r" b="b"/>
              <a:pathLst>
                <a:path w="10668000" h="8298307">
                  <a:moveTo>
                    <a:pt x="0" y="0"/>
                  </a:moveTo>
                  <a:lnTo>
                    <a:pt x="10668000" y="0"/>
                  </a:lnTo>
                  <a:lnTo>
                    <a:pt x="10668000" y="8298307"/>
                  </a:lnTo>
                  <a:lnTo>
                    <a:pt x="0" y="8298307"/>
                  </a:lnTo>
                  <a:lnTo>
                    <a:pt x="0" y="0"/>
                  </a:lnTo>
                  <a:close/>
                </a:path>
              </a:pathLst>
            </a:custGeom>
            <a:solidFill>
              <a:srgbClr val="E2F0FF"/>
            </a:solidFill>
            <a:ln w="12700">
              <a:solidFill>
                <a:srgbClr val="000000"/>
              </a:solidFill>
            </a:ln>
          </p:spPr>
        </p:sp>
      </p:grpSp>
      <p:grpSp>
        <p:nvGrpSpPr>
          <p:cNvPr id="6" name="Group 6"/>
          <p:cNvGrpSpPr/>
          <p:nvPr/>
        </p:nvGrpSpPr>
        <p:grpSpPr>
          <a:xfrm>
            <a:off x="1300162" y="6043389"/>
            <a:ext cx="7115175" cy="857250"/>
            <a:chOff x="0" y="0"/>
            <a:chExt cx="9486900" cy="1143000"/>
          </a:xfrm>
        </p:grpSpPr>
        <p:sp>
          <p:nvSpPr>
            <p:cNvPr id="7" name="Freeform 7" descr="image.png"/>
            <p:cNvSpPr/>
            <p:nvPr/>
          </p:nvSpPr>
          <p:spPr>
            <a:xfrm>
              <a:off x="0" y="0"/>
              <a:ext cx="9486900" cy="1143000"/>
            </a:xfrm>
            <a:custGeom>
              <a:avLst/>
              <a:gdLst/>
              <a:ahLst/>
              <a:cxnLst/>
              <a:rect l="l" t="t" r="r" b="b"/>
              <a:pathLst>
                <a:path w="9486900" h="1143000">
                  <a:moveTo>
                    <a:pt x="0" y="0"/>
                  </a:moveTo>
                  <a:lnTo>
                    <a:pt x="9486900" y="0"/>
                  </a:lnTo>
                  <a:lnTo>
                    <a:pt x="9486900" y="1143000"/>
                  </a:lnTo>
                  <a:lnTo>
                    <a:pt x="0" y="1143000"/>
                  </a:lnTo>
                  <a:lnTo>
                    <a:pt x="0" y="0"/>
                  </a:lnTo>
                  <a:close/>
                </a:path>
              </a:pathLst>
            </a:custGeom>
            <a:blipFill>
              <a:blip r:embed="rId2"/>
              <a:stretch>
                <a:fillRect b="-1260"/>
              </a:stretch>
            </a:blipFill>
          </p:spPr>
        </p:sp>
      </p:grpSp>
      <p:grpSp>
        <p:nvGrpSpPr>
          <p:cNvPr id="8" name="Group 8"/>
          <p:cNvGrpSpPr/>
          <p:nvPr/>
        </p:nvGrpSpPr>
        <p:grpSpPr>
          <a:xfrm>
            <a:off x="9872662" y="6043389"/>
            <a:ext cx="7115175" cy="857250"/>
            <a:chOff x="0" y="0"/>
            <a:chExt cx="9486900" cy="1143000"/>
          </a:xfrm>
        </p:grpSpPr>
        <p:sp>
          <p:nvSpPr>
            <p:cNvPr id="9" name="Freeform 9" descr="image.png"/>
            <p:cNvSpPr/>
            <p:nvPr/>
          </p:nvSpPr>
          <p:spPr>
            <a:xfrm>
              <a:off x="0" y="0"/>
              <a:ext cx="9486900" cy="1143000"/>
            </a:xfrm>
            <a:custGeom>
              <a:avLst/>
              <a:gdLst/>
              <a:ahLst/>
              <a:cxnLst/>
              <a:rect l="l" t="t" r="r" b="b"/>
              <a:pathLst>
                <a:path w="9486900" h="1143000">
                  <a:moveTo>
                    <a:pt x="0" y="0"/>
                  </a:moveTo>
                  <a:lnTo>
                    <a:pt x="9486900" y="0"/>
                  </a:lnTo>
                  <a:lnTo>
                    <a:pt x="9486900" y="1143000"/>
                  </a:lnTo>
                  <a:lnTo>
                    <a:pt x="0" y="1143000"/>
                  </a:lnTo>
                  <a:lnTo>
                    <a:pt x="0" y="0"/>
                  </a:lnTo>
                  <a:close/>
                </a:path>
              </a:pathLst>
            </a:custGeom>
            <a:blipFill>
              <a:blip r:embed="rId3"/>
              <a:stretch>
                <a:fillRect b="-1260"/>
              </a:stretch>
            </a:blipFill>
          </p:spPr>
        </p:sp>
      </p:grpSp>
      <p:sp>
        <p:nvSpPr>
          <p:cNvPr id="10" name="TextBox 10"/>
          <p:cNvSpPr txBox="1"/>
          <p:nvPr/>
        </p:nvSpPr>
        <p:spPr>
          <a:xfrm>
            <a:off x="857250" y="647700"/>
            <a:ext cx="10099120" cy="923012"/>
          </a:xfrm>
          <a:prstGeom prst="rect">
            <a:avLst/>
          </a:prstGeom>
        </p:spPr>
        <p:txBody>
          <a:bodyPr lIns="0" tIns="0" rIns="0" bIns="0" rtlCol="0" anchor="t">
            <a:spAutoFit/>
          </a:bodyPr>
          <a:lstStyle/>
          <a:p>
            <a:pPr algn="l">
              <a:lnSpc>
                <a:spcPts val="6802"/>
              </a:lnSpc>
            </a:pPr>
            <a:r>
              <a:rPr lang="en-US" sz="4725">
                <a:solidFill>
                  <a:srgbClr val="334155"/>
                </a:solidFill>
                <a:latin typeface="Calibri (MS)"/>
                <a:ea typeface="Calibri (MS)"/>
                <a:cs typeface="Calibri (MS)"/>
                <a:sym typeface="Calibri (MS)"/>
              </a:rPr>
              <a:t>4.2 Tiêu chuẩn chia nút (Splitting Criteria)</a:t>
            </a:r>
          </a:p>
        </p:txBody>
      </p:sp>
      <p:grpSp>
        <p:nvGrpSpPr>
          <p:cNvPr id="11" name="Group 11"/>
          <p:cNvGrpSpPr/>
          <p:nvPr/>
        </p:nvGrpSpPr>
        <p:grpSpPr>
          <a:xfrm>
            <a:off x="857250" y="1791518"/>
            <a:ext cx="16573500" cy="28575"/>
            <a:chOff x="0" y="0"/>
            <a:chExt cx="22098000" cy="38100"/>
          </a:xfrm>
        </p:grpSpPr>
        <p:sp>
          <p:nvSpPr>
            <p:cNvPr id="12" name="Freeform 12"/>
            <p:cNvSpPr/>
            <p:nvPr/>
          </p:nvSpPr>
          <p:spPr>
            <a:xfrm>
              <a:off x="0" y="0"/>
              <a:ext cx="22098000" cy="38100"/>
            </a:xfrm>
            <a:custGeom>
              <a:avLst/>
              <a:gdLst/>
              <a:ahLst/>
              <a:cxnLst/>
              <a:rect l="l" t="t" r="r" b="b"/>
              <a:pathLst>
                <a:path w="22098000" h="38100">
                  <a:moveTo>
                    <a:pt x="0" y="0"/>
                  </a:moveTo>
                  <a:lnTo>
                    <a:pt x="22098000" y="0"/>
                  </a:lnTo>
                  <a:lnTo>
                    <a:pt x="22098000" y="38100"/>
                  </a:lnTo>
                  <a:lnTo>
                    <a:pt x="0" y="38100"/>
                  </a:lnTo>
                  <a:close/>
                </a:path>
              </a:pathLst>
            </a:custGeom>
            <a:solidFill>
              <a:srgbClr val="334155"/>
            </a:solidFill>
            <a:ln w="12700">
              <a:solidFill>
                <a:srgbClr val="000000"/>
              </a:solidFill>
            </a:ln>
          </p:spPr>
        </p:sp>
      </p:grpSp>
      <p:sp>
        <p:nvSpPr>
          <p:cNvPr id="13" name="TextBox 13"/>
          <p:cNvSpPr txBox="1"/>
          <p:nvPr/>
        </p:nvSpPr>
        <p:spPr>
          <a:xfrm>
            <a:off x="857250" y="2372543"/>
            <a:ext cx="16573500" cy="619125"/>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Làm sao cây biết nên chọn thuộc tính nào (Stress hay Age) để chia trước?</a:t>
            </a:r>
          </a:p>
        </p:txBody>
      </p:sp>
      <p:sp>
        <p:nvSpPr>
          <p:cNvPr id="14" name="TextBox 14"/>
          <p:cNvSpPr txBox="1"/>
          <p:nvPr/>
        </p:nvSpPr>
        <p:spPr>
          <a:xfrm>
            <a:off x="1300162" y="3572693"/>
            <a:ext cx="2755225" cy="551688"/>
          </a:xfrm>
          <a:prstGeom prst="rect">
            <a:avLst/>
          </a:prstGeom>
        </p:spPr>
        <p:txBody>
          <a:bodyPr lIns="0" tIns="0" rIns="0" bIns="0" rtlCol="0" anchor="t">
            <a:spAutoFit/>
          </a:bodyPr>
          <a:lstStyle/>
          <a:p>
            <a:pPr algn="l">
              <a:lnSpc>
                <a:spcPts val="4536"/>
              </a:lnSpc>
            </a:pPr>
            <a:r>
              <a:rPr lang="en-US" sz="3150">
                <a:solidFill>
                  <a:srgbClr val="0C336A"/>
                </a:solidFill>
                <a:latin typeface="Paytone One"/>
                <a:ea typeface="Paytone One"/>
                <a:cs typeface="Paytone One"/>
                <a:sym typeface="Paytone One"/>
              </a:rPr>
              <a:t>Gini Impurity</a:t>
            </a:r>
          </a:p>
        </p:txBody>
      </p:sp>
      <p:sp>
        <p:nvSpPr>
          <p:cNvPr id="15" name="TextBox 15"/>
          <p:cNvSpPr txBox="1"/>
          <p:nvPr/>
        </p:nvSpPr>
        <p:spPr>
          <a:xfrm>
            <a:off x="1300162" y="4467001"/>
            <a:ext cx="7115175" cy="1076325"/>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Đo độ "vẩn đục" của dữ liệu. Gini = 0 nghĩa là nút thuần khiết (chỉ chứa 1 loại nhãn).</a:t>
            </a:r>
          </a:p>
        </p:txBody>
      </p:sp>
      <p:sp>
        <p:nvSpPr>
          <p:cNvPr id="16" name="TextBox 16"/>
          <p:cNvSpPr txBox="1"/>
          <p:nvPr/>
        </p:nvSpPr>
        <p:spPr>
          <a:xfrm>
            <a:off x="9872662" y="3572693"/>
            <a:ext cx="5664756" cy="551688"/>
          </a:xfrm>
          <a:prstGeom prst="rect">
            <a:avLst/>
          </a:prstGeom>
        </p:spPr>
        <p:txBody>
          <a:bodyPr lIns="0" tIns="0" rIns="0" bIns="0" rtlCol="0" anchor="t">
            <a:spAutoFit/>
          </a:bodyPr>
          <a:lstStyle/>
          <a:p>
            <a:pPr algn="l">
              <a:lnSpc>
                <a:spcPts val="4536"/>
              </a:lnSpc>
            </a:pPr>
            <a:r>
              <a:rPr lang="en-US" sz="3150">
                <a:solidFill>
                  <a:srgbClr val="0C336A"/>
                </a:solidFill>
                <a:latin typeface="Paytone One"/>
                <a:ea typeface="Paytone One"/>
                <a:cs typeface="Paytone One"/>
                <a:sym typeface="Paytone One"/>
              </a:rPr>
              <a:t>Entropy (Information Gain)</a:t>
            </a:r>
          </a:p>
        </p:txBody>
      </p:sp>
      <p:sp>
        <p:nvSpPr>
          <p:cNvPr id="17" name="TextBox 17"/>
          <p:cNvSpPr txBox="1"/>
          <p:nvPr/>
        </p:nvSpPr>
        <p:spPr>
          <a:xfrm>
            <a:off x="9872662" y="4467001"/>
            <a:ext cx="7115175" cy="1076325"/>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Đo lượng thông tin hỗn loạn. Thuật toán sẽ chọn cách chia làm giảm Entropy nhiều nhất.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sp>
        <p:nvSpPr>
          <p:cNvPr id="2" name="TextBox 2"/>
          <p:cNvSpPr txBox="1"/>
          <p:nvPr/>
        </p:nvSpPr>
        <p:spPr>
          <a:xfrm>
            <a:off x="857250" y="647700"/>
            <a:ext cx="10009704" cy="923012"/>
          </a:xfrm>
          <a:prstGeom prst="rect">
            <a:avLst/>
          </a:prstGeom>
        </p:spPr>
        <p:txBody>
          <a:bodyPr lIns="0" tIns="0" rIns="0" bIns="0" rtlCol="0" anchor="t">
            <a:spAutoFit/>
          </a:bodyPr>
          <a:lstStyle/>
          <a:p>
            <a:pPr algn="l">
              <a:lnSpc>
                <a:spcPts val="6802"/>
              </a:lnSpc>
            </a:pPr>
            <a:r>
              <a:rPr lang="en-US" sz="4725">
                <a:solidFill>
                  <a:srgbClr val="334155"/>
                </a:solidFill>
                <a:latin typeface="Calibri (MS)"/>
                <a:ea typeface="Calibri (MS)"/>
                <a:cs typeface="Calibri (MS)"/>
                <a:sym typeface="Calibri (MS)"/>
              </a:rPr>
              <a:t>4.3 Vấn đề Overfitting &amp; Cắt tỉa (Pruning)</a:t>
            </a:r>
          </a:p>
        </p:txBody>
      </p:sp>
      <p:grpSp>
        <p:nvGrpSpPr>
          <p:cNvPr id="3" name="Group 3"/>
          <p:cNvGrpSpPr/>
          <p:nvPr/>
        </p:nvGrpSpPr>
        <p:grpSpPr>
          <a:xfrm>
            <a:off x="857250" y="1791518"/>
            <a:ext cx="16573500" cy="28575"/>
            <a:chOff x="0" y="0"/>
            <a:chExt cx="22098000" cy="38100"/>
          </a:xfrm>
        </p:grpSpPr>
        <p:sp>
          <p:nvSpPr>
            <p:cNvPr id="4" name="Freeform 4"/>
            <p:cNvSpPr/>
            <p:nvPr/>
          </p:nvSpPr>
          <p:spPr>
            <a:xfrm>
              <a:off x="0" y="0"/>
              <a:ext cx="22098000" cy="38100"/>
            </a:xfrm>
            <a:custGeom>
              <a:avLst/>
              <a:gdLst/>
              <a:ahLst/>
              <a:cxnLst/>
              <a:rect l="l" t="t" r="r" b="b"/>
              <a:pathLst>
                <a:path w="22098000" h="38100">
                  <a:moveTo>
                    <a:pt x="0" y="0"/>
                  </a:moveTo>
                  <a:lnTo>
                    <a:pt x="22098000" y="0"/>
                  </a:lnTo>
                  <a:lnTo>
                    <a:pt x="22098000" y="38100"/>
                  </a:lnTo>
                  <a:lnTo>
                    <a:pt x="0" y="38100"/>
                  </a:lnTo>
                  <a:close/>
                </a:path>
              </a:pathLst>
            </a:custGeom>
            <a:solidFill>
              <a:srgbClr val="334155"/>
            </a:solidFill>
            <a:ln w="12700">
              <a:solidFill>
                <a:srgbClr val="000000"/>
              </a:solidFill>
            </a:ln>
          </p:spPr>
        </p:sp>
      </p:grpSp>
      <p:sp>
        <p:nvSpPr>
          <p:cNvPr id="5" name="TextBox 5"/>
          <p:cNvSpPr txBox="1"/>
          <p:nvPr/>
        </p:nvSpPr>
        <p:spPr>
          <a:xfrm>
            <a:off x="857250" y="2172518"/>
            <a:ext cx="4121825" cy="551688"/>
          </a:xfrm>
          <a:prstGeom prst="rect">
            <a:avLst/>
          </a:prstGeom>
        </p:spPr>
        <p:txBody>
          <a:bodyPr lIns="0" tIns="0" rIns="0" bIns="0" rtlCol="0" anchor="t">
            <a:spAutoFit/>
          </a:bodyPr>
          <a:lstStyle/>
          <a:p>
            <a:pPr algn="l">
              <a:lnSpc>
                <a:spcPts val="4536"/>
              </a:lnSpc>
            </a:pPr>
            <a:r>
              <a:rPr lang="en-US" sz="3150">
                <a:solidFill>
                  <a:srgbClr val="0C336A"/>
                </a:solidFill>
                <a:latin typeface="Paytone One"/>
                <a:ea typeface="Paytone One"/>
                <a:cs typeface="Paytone One"/>
                <a:sym typeface="Paytone One"/>
              </a:rPr>
              <a:t>Vấn đề (Overfitting)</a:t>
            </a:r>
          </a:p>
        </p:txBody>
      </p:sp>
      <p:sp>
        <p:nvSpPr>
          <p:cNvPr id="6" name="TextBox 6"/>
          <p:cNvSpPr txBox="1"/>
          <p:nvPr/>
        </p:nvSpPr>
        <p:spPr>
          <a:xfrm>
            <a:off x="857250" y="2852514"/>
            <a:ext cx="8001000" cy="1533525"/>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Nếu cây quá sâu, nó sẽ học thuộc lòng cả các nhiễu (noise) của dữ liệu train -&gt; Kết quả tốt trên Train nhưng rất tệ trên Test.</a:t>
            </a:r>
          </a:p>
        </p:txBody>
      </p:sp>
      <p:sp>
        <p:nvSpPr>
          <p:cNvPr id="7" name="TextBox 7"/>
          <p:cNvSpPr txBox="1"/>
          <p:nvPr/>
        </p:nvSpPr>
        <p:spPr>
          <a:xfrm>
            <a:off x="9429750" y="2172518"/>
            <a:ext cx="6096476" cy="551688"/>
          </a:xfrm>
          <a:prstGeom prst="rect">
            <a:avLst/>
          </a:prstGeom>
        </p:spPr>
        <p:txBody>
          <a:bodyPr lIns="0" tIns="0" rIns="0" bIns="0" rtlCol="0" anchor="t">
            <a:spAutoFit/>
          </a:bodyPr>
          <a:lstStyle/>
          <a:p>
            <a:pPr algn="l">
              <a:lnSpc>
                <a:spcPts val="4536"/>
              </a:lnSpc>
            </a:pPr>
            <a:r>
              <a:rPr lang="en-US" sz="3150">
                <a:solidFill>
                  <a:srgbClr val="0C336A"/>
                </a:solidFill>
                <a:latin typeface="Paytone One"/>
                <a:ea typeface="Paytone One"/>
                <a:cs typeface="Paytone One"/>
                <a:sym typeface="Paytone One"/>
              </a:rPr>
              <a:t>Giải pháp (Hyperparameters)</a:t>
            </a:r>
          </a:p>
        </p:txBody>
      </p:sp>
      <p:sp>
        <p:nvSpPr>
          <p:cNvPr id="8" name="TextBox 8"/>
          <p:cNvSpPr txBox="1"/>
          <p:nvPr/>
        </p:nvSpPr>
        <p:spPr>
          <a:xfrm>
            <a:off x="9844088" y="2947764"/>
            <a:ext cx="157162" cy="466725"/>
          </a:xfrm>
          <a:prstGeom prst="rect">
            <a:avLst/>
          </a:prstGeom>
        </p:spPr>
        <p:txBody>
          <a:bodyPr lIns="0" tIns="0" rIns="0" bIns="0" rtlCol="0" anchor="t">
            <a:spAutoFit/>
          </a:bodyPr>
          <a:lstStyle/>
          <a:p>
            <a:pPr algn="l">
              <a:lnSpc>
                <a:spcPts val="2700"/>
              </a:lnSpc>
            </a:pPr>
            <a:r>
              <a:rPr lang="en-US" sz="2250">
                <a:solidFill>
                  <a:srgbClr val="0C336A"/>
                </a:solidFill>
                <a:latin typeface="Be Vietnam"/>
                <a:ea typeface="Be Vietnam"/>
                <a:cs typeface="Be Vietnam"/>
                <a:sym typeface="Be Vietnam"/>
              </a:rPr>
              <a:t>•</a:t>
            </a:r>
          </a:p>
        </p:txBody>
      </p:sp>
      <p:sp>
        <p:nvSpPr>
          <p:cNvPr id="9" name="TextBox 9"/>
          <p:cNvSpPr txBox="1"/>
          <p:nvPr/>
        </p:nvSpPr>
        <p:spPr>
          <a:xfrm>
            <a:off x="10106025" y="2795364"/>
            <a:ext cx="7324725" cy="1076325"/>
          </a:xfrm>
          <a:prstGeom prst="rect">
            <a:avLst/>
          </a:prstGeom>
        </p:spPr>
        <p:txBody>
          <a:bodyPr lIns="0" tIns="0" rIns="0" bIns="0" rtlCol="0" anchor="t">
            <a:spAutoFit/>
          </a:bodyPr>
          <a:lstStyle/>
          <a:p>
            <a:pPr algn="l">
              <a:lnSpc>
                <a:spcPts val="4320"/>
              </a:lnSpc>
            </a:pPr>
            <a:r>
              <a:rPr lang="en-US" sz="2250" b="1">
                <a:solidFill>
                  <a:srgbClr val="0C336A"/>
                </a:solidFill>
                <a:latin typeface="Be Vietnam Ultra-Bold"/>
                <a:ea typeface="Be Vietnam Ultra-Bold"/>
                <a:cs typeface="Be Vietnam Ultra-Bold"/>
                <a:sym typeface="Be Vietnam Ultra-Bold"/>
              </a:rPr>
              <a:t>max_depth:</a:t>
            </a:r>
            <a:r>
              <a:rPr lang="en-US" sz="2250">
                <a:solidFill>
                  <a:srgbClr val="0C336A"/>
                </a:solidFill>
                <a:latin typeface="Be Vietnam"/>
                <a:ea typeface="Be Vietnam"/>
                <a:cs typeface="Be Vietnam"/>
                <a:sym typeface="Be Vietnam"/>
              </a:rPr>
              <a:t> Giới hạn độ sâu tối đa của cây (ví dụ: max_depth=5).</a:t>
            </a:r>
          </a:p>
        </p:txBody>
      </p:sp>
      <p:sp>
        <p:nvSpPr>
          <p:cNvPr id="10" name="TextBox 10"/>
          <p:cNvSpPr txBox="1"/>
          <p:nvPr/>
        </p:nvSpPr>
        <p:spPr>
          <a:xfrm>
            <a:off x="9844088" y="4076477"/>
            <a:ext cx="157162" cy="466725"/>
          </a:xfrm>
          <a:prstGeom prst="rect">
            <a:avLst/>
          </a:prstGeom>
        </p:spPr>
        <p:txBody>
          <a:bodyPr lIns="0" tIns="0" rIns="0" bIns="0" rtlCol="0" anchor="t">
            <a:spAutoFit/>
          </a:bodyPr>
          <a:lstStyle/>
          <a:p>
            <a:pPr algn="l">
              <a:lnSpc>
                <a:spcPts val="2700"/>
              </a:lnSpc>
            </a:pPr>
            <a:r>
              <a:rPr lang="en-US" sz="2250">
                <a:solidFill>
                  <a:srgbClr val="0C336A"/>
                </a:solidFill>
                <a:latin typeface="Be Vietnam"/>
                <a:ea typeface="Be Vietnam"/>
                <a:cs typeface="Be Vietnam"/>
                <a:sym typeface="Be Vietnam"/>
              </a:rPr>
              <a:t>•</a:t>
            </a:r>
          </a:p>
        </p:txBody>
      </p:sp>
      <p:sp>
        <p:nvSpPr>
          <p:cNvPr id="11" name="TextBox 11"/>
          <p:cNvSpPr txBox="1"/>
          <p:nvPr/>
        </p:nvSpPr>
        <p:spPr>
          <a:xfrm>
            <a:off x="10106025" y="3924077"/>
            <a:ext cx="7324725" cy="1076325"/>
          </a:xfrm>
          <a:prstGeom prst="rect">
            <a:avLst/>
          </a:prstGeom>
        </p:spPr>
        <p:txBody>
          <a:bodyPr lIns="0" tIns="0" rIns="0" bIns="0" rtlCol="0" anchor="t">
            <a:spAutoFit/>
          </a:bodyPr>
          <a:lstStyle/>
          <a:p>
            <a:pPr algn="l">
              <a:lnSpc>
                <a:spcPts val="4320"/>
              </a:lnSpc>
            </a:pPr>
            <a:r>
              <a:rPr lang="en-US" sz="2250" b="1">
                <a:solidFill>
                  <a:srgbClr val="0C336A"/>
                </a:solidFill>
                <a:latin typeface="Be Vietnam Ultra-Bold"/>
                <a:ea typeface="Be Vietnam Ultra-Bold"/>
                <a:cs typeface="Be Vietnam Ultra-Bold"/>
                <a:sym typeface="Be Vietnam Ultra-Bold"/>
              </a:rPr>
              <a:t>min_samples_split:</a:t>
            </a:r>
            <a:r>
              <a:rPr lang="en-US" sz="2250">
                <a:solidFill>
                  <a:srgbClr val="0C336A"/>
                </a:solidFill>
                <a:latin typeface="Be Vietnam"/>
                <a:ea typeface="Be Vietnam"/>
                <a:cs typeface="Be Vietnam"/>
                <a:sym typeface="Be Vietnam"/>
              </a:rPr>
              <a:t> Số lượng mẫu tối thiểu để tiếp tục chia một nút.</a:t>
            </a:r>
          </a:p>
        </p:txBody>
      </p:sp>
      <p:sp>
        <p:nvSpPr>
          <p:cNvPr id="12" name="TextBox 12"/>
          <p:cNvSpPr txBox="1"/>
          <p:nvPr/>
        </p:nvSpPr>
        <p:spPr>
          <a:xfrm>
            <a:off x="9844088" y="5205189"/>
            <a:ext cx="157162" cy="466725"/>
          </a:xfrm>
          <a:prstGeom prst="rect">
            <a:avLst/>
          </a:prstGeom>
        </p:spPr>
        <p:txBody>
          <a:bodyPr lIns="0" tIns="0" rIns="0" bIns="0" rtlCol="0" anchor="t">
            <a:spAutoFit/>
          </a:bodyPr>
          <a:lstStyle/>
          <a:p>
            <a:pPr algn="l">
              <a:lnSpc>
                <a:spcPts val="2700"/>
              </a:lnSpc>
            </a:pPr>
            <a:r>
              <a:rPr lang="en-US" sz="2250">
                <a:solidFill>
                  <a:srgbClr val="0C336A"/>
                </a:solidFill>
                <a:latin typeface="Be Vietnam"/>
                <a:ea typeface="Be Vietnam"/>
                <a:cs typeface="Be Vietnam"/>
                <a:sym typeface="Be Vietnam"/>
              </a:rPr>
              <a:t>•</a:t>
            </a:r>
          </a:p>
        </p:txBody>
      </p:sp>
      <p:sp>
        <p:nvSpPr>
          <p:cNvPr id="13" name="TextBox 13"/>
          <p:cNvSpPr txBox="1"/>
          <p:nvPr/>
        </p:nvSpPr>
        <p:spPr>
          <a:xfrm>
            <a:off x="10106025" y="5052789"/>
            <a:ext cx="7324725" cy="1076325"/>
          </a:xfrm>
          <a:prstGeom prst="rect">
            <a:avLst/>
          </a:prstGeom>
        </p:spPr>
        <p:txBody>
          <a:bodyPr lIns="0" tIns="0" rIns="0" bIns="0" rtlCol="0" anchor="t">
            <a:spAutoFit/>
          </a:bodyPr>
          <a:lstStyle/>
          <a:p>
            <a:pPr algn="l">
              <a:lnSpc>
                <a:spcPts val="4320"/>
              </a:lnSpc>
            </a:pPr>
            <a:r>
              <a:rPr lang="en-US" sz="2250" b="1">
                <a:solidFill>
                  <a:srgbClr val="0C336A"/>
                </a:solidFill>
                <a:latin typeface="Be Vietnam Ultra-Bold"/>
                <a:ea typeface="Be Vietnam Ultra-Bold"/>
                <a:cs typeface="Be Vietnam Ultra-Bold"/>
                <a:sym typeface="Be Vietnam Ultra-Bold"/>
              </a:rPr>
              <a:t>min_samples_leaf:</a:t>
            </a:r>
            <a:r>
              <a:rPr lang="en-US" sz="2250">
                <a:solidFill>
                  <a:srgbClr val="0C336A"/>
                </a:solidFill>
                <a:latin typeface="Be Vietnam"/>
                <a:ea typeface="Be Vietnam"/>
                <a:cs typeface="Be Vietnam"/>
                <a:sym typeface="Be Vietnam"/>
              </a:rPr>
              <a:t> Số mẫu tối thiểu phải có ở nút lá.</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D419E"/>
        </a:solidFill>
        <a:effectLst/>
      </p:bgPr>
    </p:bg>
    <p:spTree>
      <p:nvGrpSpPr>
        <p:cNvPr id="1" name=""/>
        <p:cNvGrpSpPr/>
        <p:nvPr/>
      </p:nvGrpSpPr>
      <p:grpSpPr>
        <a:xfrm>
          <a:off x="0" y="0"/>
          <a:ext cx="0" cy="0"/>
          <a:chOff x="0" y="0"/>
          <a:chExt cx="0" cy="0"/>
        </a:xfrm>
      </p:grpSpPr>
      <p:sp>
        <p:nvSpPr>
          <p:cNvPr id="2" name="TextBox 2"/>
          <p:cNvSpPr txBox="1"/>
          <p:nvPr/>
        </p:nvSpPr>
        <p:spPr>
          <a:xfrm>
            <a:off x="7476112" y="4084363"/>
            <a:ext cx="3496687" cy="1333698"/>
          </a:xfrm>
          <a:prstGeom prst="rect">
            <a:avLst/>
          </a:prstGeom>
        </p:spPr>
        <p:txBody>
          <a:bodyPr wrap="square" lIns="0" tIns="0" rIns="0" bIns="0" rtlCol="0" anchor="t">
            <a:spAutoFit/>
          </a:bodyPr>
          <a:lstStyle/>
          <a:p>
            <a:pPr algn="ctr">
              <a:lnSpc>
                <a:spcPts val="10366"/>
              </a:lnSpc>
            </a:pPr>
            <a:r>
              <a:rPr lang="en-US" sz="7200" dirty="0">
                <a:solidFill>
                  <a:srgbClr val="E2F0FF"/>
                </a:solidFill>
                <a:latin typeface="Paytone One"/>
                <a:ea typeface="Paytone One"/>
                <a:cs typeface="Paytone One"/>
                <a:sym typeface="Paytone One"/>
              </a:rPr>
              <a:t>PHẦN 5</a:t>
            </a:r>
          </a:p>
        </p:txBody>
      </p:sp>
      <p:sp>
        <p:nvSpPr>
          <p:cNvPr id="3" name="TextBox 3"/>
          <p:cNvSpPr txBox="1"/>
          <p:nvPr/>
        </p:nvSpPr>
        <p:spPr>
          <a:xfrm>
            <a:off x="6669762" y="5572125"/>
            <a:ext cx="4948476" cy="460629"/>
          </a:xfrm>
          <a:prstGeom prst="rect">
            <a:avLst/>
          </a:prstGeom>
        </p:spPr>
        <p:txBody>
          <a:bodyPr lIns="0" tIns="0" rIns="0" bIns="0" rtlCol="0" anchor="t">
            <a:spAutoFit/>
          </a:bodyPr>
          <a:lstStyle/>
          <a:p>
            <a:pPr algn="ctr">
              <a:lnSpc>
                <a:spcPts val="3887"/>
              </a:lnSpc>
            </a:pPr>
            <a:r>
              <a:rPr lang="en-US" sz="2700" b="1">
                <a:solidFill>
                  <a:srgbClr val="E2F0FF"/>
                </a:solidFill>
                <a:latin typeface="Be Vietnam Ultra-Bold"/>
                <a:ea typeface="Be Vietnam Ultra-Bold"/>
                <a:cs typeface="Be Vietnam Ultra-Bold"/>
                <a:sym typeface="Be Vietnam Ultra-Bold"/>
              </a:rPr>
              <a:t>THUẬT TOÁN RANDOM FOREST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grpSp>
        <p:nvGrpSpPr>
          <p:cNvPr id="2" name="Group 2"/>
          <p:cNvGrpSpPr/>
          <p:nvPr/>
        </p:nvGrpSpPr>
        <p:grpSpPr>
          <a:xfrm>
            <a:off x="8995913" y="1820092"/>
            <a:ext cx="8652170" cy="8309952"/>
            <a:chOff x="0" y="0"/>
            <a:chExt cx="9489550" cy="9114212"/>
          </a:xfrm>
        </p:grpSpPr>
        <p:sp>
          <p:nvSpPr>
            <p:cNvPr id="3" name="Freeform 3"/>
            <p:cNvSpPr/>
            <p:nvPr/>
          </p:nvSpPr>
          <p:spPr>
            <a:xfrm>
              <a:off x="0" y="0"/>
              <a:ext cx="9489550" cy="9114156"/>
            </a:xfrm>
            <a:custGeom>
              <a:avLst/>
              <a:gdLst/>
              <a:ahLst/>
              <a:cxnLst/>
              <a:rect l="l" t="t" r="r" b="b"/>
              <a:pathLst>
                <a:path w="9489550" h="9114156">
                  <a:moveTo>
                    <a:pt x="0" y="0"/>
                  </a:moveTo>
                  <a:lnTo>
                    <a:pt x="9489550" y="0"/>
                  </a:lnTo>
                  <a:lnTo>
                    <a:pt x="9489550" y="9114156"/>
                  </a:lnTo>
                  <a:lnTo>
                    <a:pt x="0" y="9114156"/>
                  </a:lnTo>
                  <a:lnTo>
                    <a:pt x="0" y="0"/>
                  </a:lnTo>
                  <a:close/>
                </a:path>
              </a:pathLst>
            </a:custGeom>
            <a:blipFill>
              <a:blip r:embed="rId2"/>
              <a:stretch>
                <a:fillRect t="-2059" b="-2059"/>
              </a:stretch>
            </a:blipFill>
          </p:spPr>
        </p:sp>
      </p:grpSp>
      <p:grpSp>
        <p:nvGrpSpPr>
          <p:cNvPr id="4" name="Group 4"/>
          <p:cNvGrpSpPr/>
          <p:nvPr/>
        </p:nvGrpSpPr>
        <p:grpSpPr>
          <a:xfrm>
            <a:off x="857250" y="1791518"/>
            <a:ext cx="16573500" cy="28575"/>
            <a:chOff x="0" y="0"/>
            <a:chExt cx="22098000" cy="38100"/>
          </a:xfrm>
        </p:grpSpPr>
        <p:sp>
          <p:nvSpPr>
            <p:cNvPr id="5" name="Freeform 5"/>
            <p:cNvSpPr/>
            <p:nvPr/>
          </p:nvSpPr>
          <p:spPr>
            <a:xfrm>
              <a:off x="0" y="0"/>
              <a:ext cx="22098000" cy="38100"/>
            </a:xfrm>
            <a:custGeom>
              <a:avLst/>
              <a:gdLst/>
              <a:ahLst/>
              <a:cxnLst/>
              <a:rect l="l" t="t" r="r" b="b"/>
              <a:pathLst>
                <a:path w="22098000" h="38100">
                  <a:moveTo>
                    <a:pt x="0" y="0"/>
                  </a:moveTo>
                  <a:lnTo>
                    <a:pt x="22098000" y="0"/>
                  </a:lnTo>
                  <a:lnTo>
                    <a:pt x="22098000" y="38100"/>
                  </a:lnTo>
                  <a:lnTo>
                    <a:pt x="0" y="38100"/>
                  </a:lnTo>
                  <a:close/>
                </a:path>
              </a:pathLst>
            </a:custGeom>
            <a:solidFill>
              <a:srgbClr val="334155"/>
            </a:solidFill>
            <a:ln w="12700">
              <a:solidFill>
                <a:srgbClr val="000000"/>
              </a:solidFill>
            </a:ln>
          </p:spPr>
        </p:sp>
      </p:grpSp>
      <p:sp>
        <p:nvSpPr>
          <p:cNvPr id="6" name="TextBox 6"/>
          <p:cNvSpPr txBox="1"/>
          <p:nvPr/>
        </p:nvSpPr>
        <p:spPr>
          <a:xfrm>
            <a:off x="857250" y="647700"/>
            <a:ext cx="7677150" cy="872034"/>
          </a:xfrm>
          <a:prstGeom prst="rect">
            <a:avLst/>
          </a:prstGeom>
        </p:spPr>
        <p:txBody>
          <a:bodyPr wrap="square" lIns="0" tIns="0" rIns="0" bIns="0" rtlCol="0" anchor="t">
            <a:spAutoFit/>
          </a:bodyPr>
          <a:lstStyle/>
          <a:p>
            <a:pPr algn="l">
              <a:lnSpc>
                <a:spcPts val="6802"/>
              </a:lnSpc>
            </a:pPr>
            <a:r>
              <a:rPr lang="en-US" sz="4725" dirty="0">
                <a:solidFill>
                  <a:srgbClr val="334155"/>
                </a:solidFill>
                <a:latin typeface="Calibri (MS)"/>
                <a:ea typeface="Calibri (MS)"/>
                <a:cs typeface="Calibri (MS)"/>
                <a:sym typeface="Calibri (MS)"/>
              </a:rPr>
              <a:t>5.1 Ý </a:t>
            </a:r>
            <a:r>
              <a:rPr lang="en-US" sz="4725" dirty="0" err="1">
                <a:solidFill>
                  <a:srgbClr val="334155"/>
                </a:solidFill>
                <a:latin typeface="Calibri (MS)"/>
                <a:ea typeface="Calibri (MS)"/>
                <a:cs typeface="Calibri (MS)"/>
                <a:sym typeface="Calibri (MS)"/>
              </a:rPr>
              <a:t>tưởng</a:t>
            </a:r>
            <a:r>
              <a:rPr lang="en-US" sz="4725" dirty="0">
                <a:solidFill>
                  <a:srgbClr val="334155"/>
                </a:solidFill>
                <a:latin typeface="Calibri (MS)"/>
                <a:ea typeface="Calibri (MS)"/>
                <a:cs typeface="Calibri (MS)"/>
                <a:sym typeface="Calibri (MS)"/>
              </a:rPr>
              <a:t> Ensemble Learning</a:t>
            </a:r>
          </a:p>
        </p:txBody>
      </p:sp>
      <p:sp>
        <p:nvSpPr>
          <p:cNvPr id="7" name="TextBox 7"/>
          <p:cNvSpPr txBox="1"/>
          <p:nvPr/>
        </p:nvSpPr>
        <p:spPr>
          <a:xfrm>
            <a:off x="857250" y="2172518"/>
            <a:ext cx="8504754" cy="531107"/>
          </a:xfrm>
          <a:prstGeom prst="rect">
            <a:avLst/>
          </a:prstGeom>
        </p:spPr>
        <p:txBody>
          <a:bodyPr lIns="0" tIns="0" rIns="0" bIns="0" rtlCol="0" anchor="t">
            <a:spAutoFit/>
          </a:bodyPr>
          <a:lstStyle/>
          <a:p>
            <a:pPr algn="l">
              <a:lnSpc>
                <a:spcPts val="4536"/>
              </a:lnSpc>
            </a:pPr>
            <a:r>
              <a:rPr lang="en-US" sz="3150" dirty="0" err="1">
                <a:solidFill>
                  <a:srgbClr val="0C336A"/>
                </a:solidFill>
                <a:latin typeface="Paytone One"/>
                <a:ea typeface="Paytone One"/>
                <a:cs typeface="Paytone One"/>
                <a:sym typeface="Paytone One"/>
              </a:rPr>
              <a:t>Trí</a:t>
            </a:r>
            <a:r>
              <a:rPr lang="en-US" sz="3150" dirty="0">
                <a:solidFill>
                  <a:srgbClr val="0C336A"/>
                </a:solidFill>
                <a:latin typeface="Paytone One"/>
                <a:ea typeface="Paytone One"/>
                <a:cs typeface="Paytone One"/>
                <a:sym typeface="Paytone One"/>
              </a:rPr>
              <a:t> </a:t>
            </a:r>
            <a:r>
              <a:rPr lang="en-US" sz="3150" dirty="0" err="1">
                <a:solidFill>
                  <a:srgbClr val="0C336A"/>
                </a:solidFill>
                <a:latin typeface="Paytone One"/>
                <a:ea typeface="Paytone One"/>
                <a:cs typeface="Paytone One"/>
                <a:sym typeface="Paytone One"/>
              </a:rPr>
              <a:t>tuệ</a:t>
            </a:r>
            <a:r>
              <a:rPr lang="en-US" sz="3150" dirty="0">
                <a:solidFill>
                  <a:srgbClr val="0C336A"/>
                </a:solidFill>
                <a:latin typeface="Paytone One"/>
                <a:ea typeface="Paytone One"/>
                <a:cs typeface="Paytone One"/>
                <a:sym typeface="Paytone One"/>
              </a:rPr>
              <a:t> </a:t>
            </a:r>
            <a:r>
              <a:rPr lang="en-US" sz="3150" dirty="0" err="1">
                <a:solidFill>
                  <a:srgbClr val="0C336A"/>
                </a:solidFill>
                <a:latin typeface="Paytone One"/>
                <a:ea typeface="Paytone One"/>
                <a:cs typeface="Paytone One"/>
                <a:sym typeface="Paytone One"/>
              </a:rPr>
              <a:t>đám</a:t>
            </a:r>
            <a:r>
              <a:rPr lang="en-US" sz="3150" dirty="0">
                <a:solidFill>
                  <a:srgbClr val="0C336A"/>
                </a:solidFill>
                <a:latin typeface="Paytone One"/>
                <a:ea typeface="Paytone One"/>
                <a:cs typeface="Paytone One"/>
                <a:sym typeface="Paytone One"/>
              </a:rPr>
              <a:t> </a:t>
            </a:r>
            <a:r>
              <a:rPr lang="en-US" sz="3150">
                <a:solidFill>
                  <a:srgbClr val="0C336A"/>
                </a:solidFill>
                <a:latin typeface="Paytone One"/>
                <a:ea typeface="Paytone One"/>
                <a:cs typeface="Paytone One"/>
                <a:sym typeface="Paytone One"/>
              </a:rPr>
              <a:t>đông</a:t>
            </a:r>
            <a:endParaRPr lang="en-US" sz="3150" dirty="0">
              <a:solidFill>
                <a:srgbClr val="0C336A"/>
              </a:solidFill>
              <a:latin typeface="Paytone One"/>
              <a:ea typeface="Paytone One"/>
              <a:cs typeface="Paytone One"/>
              <a:sym typeface="Paytone One"/>
            </a:endParaRPr>
          </a:p>
        </p:txBody>
      </p:sp>
      <p:sp>
        <p:nvSpPr>
          <p:cNvPr id="8" name="TextBox 8"/>
          <p:cNvSpPr txBox="1"/>
          <p:nvPr/>
        </p:nvSpPr>
        <p:spPr>
          <a:xfrm>
            <a:off x="857250" y="3066827"/>
            <a:ext cx="7807721" cy="1584960"/>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Thay vì tin vào một chuyên gia (1 Decision Tree), ta tham khảo ý kiến của hàng trăm chuyên gia và lấy ý kiến số đông.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57250" y="2024062"/>
            <a:ext cx="7929562" cy="2600325"/>
            <a:chOff x="0" y="0"/>
            <a:chExt cx="10572750" cy="3467100"/>
          </a:xfrm>
        </p:grpSpPr>
        <p:sp>
          <p:nvSpPr>
            <p:cNvPr id="3" name="Freeform 3" descr="image.png"/>
            <p:cNvSpPr/>
            <p:nvPr/>
          </p:nvSpPr>
          <p:spPr>
            <a:xfrm>
              <a:off x="0" y="0"/>
              <a:ext cx="10572750" cy="3467100"/>
            </a:xfrm>
            <a:custGeom>
              <a:avLst/>
              <a:gdLst/>
              <a:ahLst/>
              <a:cxnLst/>
              <a:rect l="l" t="t" r="r" b="b"/>
              <a:pathLst>
                <a:path w="10572750" h="3467100">
                  <a:moveTo>
                    <a:pt x="0" y="0"/>
                  </a:moveTo>
                  <a:lnTo>
                    <a:pt x="10572750" y="0"/>
                  </a:lnTo>
                  <a:lnTo>
                    <a:pt x="10572750" y="3467100"/>
                  </a:lnTo>
                  <a:lnTo>
                    <a:pt x="0" y="3467100"/>
                  </a:lnTo>
                  <a:lnTo>
                    <a:pt x="0" y="0"/>
                  </a:lnTo>
                  <a:close/>
                </a:path>
              </a:pathLst>
            </a:custGeom>
            <a:blipFill>
              <a:blip r:embed="rId2"/>
              <a:stretch>
                <a:fillRect/>
              </a:stretch>
            </a:blipFill>
          </p:spPr>
        </p:sp>
      </p:grpSp>
      <p:grpSp>
        <p:nvGrpSpPr>
          <p:cNvPr id="4" name="Group 4"/>
          <p:cNvGrpSpPr/>
          <p:nvPr/>
        </p:nvGrpSpPr>
        <p:grpSpPr>
          <a:xfrm>
            <a:off x="9144000" y="2081212"/>
            <a:ext cx="7929562" cy="2486025"/>
            <a:chOff x="0" y="0"/>
            <a:chExt cx="10572750" cy="3314700"/>
          </a:xfrm>
        </p:grpSpPr>
        <p:sp>
          <p:nvSpPr>
            <p:cNvPr id="5" name="Freeform 5" descr="image.png"/>
            <p:cNvSpPr/>
            <p:nvPr/>
          </p:nvSpPr>
          <p:spPr>
            <a:xfrm>
              <a:off x="0" y="0"/>
              <a:ext cx="10572750" cy="3314700"/>
            </a:xfrm>
            <a:custGeom>
              <a:avLst/>
              <a:gdLst/>
              <a:ahLst/>
              <a:cxnLst/>
              <a:rect l="l" t="t" r="r" b="b"/>
              <a:pathLst>
                <a:path w="10572750" h="3314700">
                  <a:moveTo>
                    <a:pt x="0" y="0"/>
                  </a:moveTo>
                  <a:lnTo>
                    <a:pt x="10572750" y="0"/>
                  </a:lnTo>
                  <a:lnTo>
                    <a:pt x="10572750" y="3314700"/>
                  </a:lnTo>
                  <a:lnTo>
                    <a:pt x="0" y="3314700"/>
                  </a:lnTo>
                  <a:lnTo>
                    <a:pt x="0" y="0"/>
                  </a:lnTo>
                  <a:close/>
                </a:path>
              </a:pathLst>
            </a:custGeom>
            <a:blipFill>
              <a:blip r:embed="rId3"/>
              <a:stretch>
                <a:fillRect/>
              </a:stretch>
            </a:blipFill>
          </p:spPr>
        </p:sp>
      </p:grpSp>
      <p:grpSp>
        <p:nvGrpSpPr>
          <p:cNvPr id="6" name="Group 6"/>
          <p:cNvGrpSpPr/>
          <p:nvPr/>
        </p:nvGrpSpPr>
        <p:grpSpPr>
          <a:xfrm>
            <a:off x="928688" y="5155949"/>
            <a:ext cx="7929562" cy="2600325"/>
            <a:chOff x="0" y="0"/>
            <a:chExt cx="10572750" cy="3467100"/>
          </a:xfrm>
        </p:grpSpPr>
        <p:sp>
          <p:nvSpPr>
            <p:cNvPr id="7" name="Freeform 7" descr="image.png"/>
            <p:cNvSpPr/>
            <p:nvPr/>
          </p:nvSpPr>
          <p:spPr>
            <a:xfrm>
              <a:off x="0" y="0"/>
              <a:ext cx="10572750" cy="3467100"/>
            </a:xfrm>
            <a:custGeom>
              <a:avLst/>
              <a:gdLst/>
              <a:ahLst/>
              <a:cxnLst/>
              <a:rect l="l" t="t" r="r" b="b"/>
              <a:pathLst>
                <a:path w="10572750" h="3467100">
                  <a:moveTo>
                    <a:pt x="0" y="0"/>
                  </a:moveTo>
                  <a:lnTo>
                    <a:pt x="10572750" y="0"/>
                  </a:lnTo>
                  <a:lnTo>
                    <a:pt x="10572750" y="3467100"/>
                  </a:lnTo>
                  <a:lnTo>
                    <a:pt x="0" y="3467100"/>
                  </a:lnTo>
                  <a:lnTo>
                    <a:pt x="0" y="0"/>
                  </a:lnTo>
                  <a:close/>
                </a:path>
              </a:pathLst>
            </a:custGeom>
            <a:blipFill>
              <a:blip r:embed="rId4"/>
              <a:stretch>
                <a:fillRect/>
              </a:stretch>
            </a:blipFill>
          </p:spPr>
        </p:sp>
      </p:grpSp>
      <p:grpSp>
        <p:nvGrpSpPr>
          <p:cNvPr id="8" name="Group 8"/>
          <p:cNvGrpSpPr/>
          <p:nvPr/>
        </p:nvGrpSpPr>
        <p:grpSpPr>
          <a:xfrm>
            <a:off x="7929563" y="8081962"/>
            <a:ext cx="2100262" cy="1671638"/>
            <a:chOff x="0" y="0"/>
            <a:chExt cx="2800350" cy="2228850"/>
          </a:xfrm>
        </p:grpSpPr>
        <p:sp>
          <p:nvSpPr>
            <p:cNvPr id="9" name="Freeform 9" descr="image.png"/>
            <p:cNvSpPr/>
            <p:nvPr/>
          </p:nvSpPr>
          <p:spPr>
            <a:xfrm>
              <a:off x="0" y="0"/>
              <a:ext cx="2800350" cy="2228850"/>
            </a:xfrm>
            <a:custGeom>
              <a:avLst/>
              <a:gdLst/>
              <a:ahLst/>
              <a:cxnLst/>
              <a:rect l="l" t="t" r="r" b="b"/>
              <a:pathLst>
                <a:path w="2800350" h="2228850">
                  <a:moveTo>
                    <a:pt x="0" y="0"/>
                  </a:moveTo>
                  <a:lnTo>
                    <a:pt x="2800350" y="0"/>
                  </a:lnTo>
                  <a:lnTo>
                    <a:pt x="2800350" y="2228850"/>
                  </a:lnTo>
                  <a:lnTo>
                    <a:pt x="0" y="2228850"/>
                  </a:lnTo>
                  <a:lnTo>
                    <a:pt x="0" y="0"/>
                  </a:lnTo>
                  <a:close/>
                </a:path>
              </a:pathLst>
            </a:custGeom>
            <a:blipFill>
              <a:blip r:embed="rId5"/>
              <a:stretch>
                <a:fillRect b="-854"/>
              </a:stretch>
            </a:blipFill>
          </p:spPr>
        </p:sp>
      </p:grpSp>
      <p:sp>
        <p:nvSpPr>
          <p:cNvPr id="10" name="TextBox 10"/>
          <p:cNvSpPr txBox="1"/>
          <p:nvPr/>
        </p:nvSpPr>
        <p:spPr>
          <a:xfrm>
            <a:off x="857250" y="714375"/>
            <a:ext cx="17402175" cy="785812"/>
          </a:xfrm>
          <a:prstGeom prst="rect">
            <a:avLst/>
          </a:prstGeom>
        </p:spPr>
        <p:txBody>
          <a:bodyPr lIns="0" tIns="0" rIns="0" bIns="0" rtlCol="0" anchor="t">
            <a:spAutoFit/>
          </a:bodyPr>
          <a:lstStyle/>
          <a:p>
            <a:pPr algn="l">
              <a:lnSpc>
                <a:spcPts val="5670"/>
              </a:lnSpc>
            </a:pPr>
            <a:r>
              <a:rPr lang="en-US" sz="4725" b="1">
                <a:solidFill>
                  <a:srgbClr val="1E3A8A"/>
                </a:solidFill>
                <a:latin typeface="Merriweather Bold"/>
                <a:ea typeface="Merriweather Bold"/>
                <a:cs typeface="Merriweather Bold"/>
                <a:sym typeface="Merriweather Bold"/>
              </a:rPr>
              <a:t>3. Random Forest: Cách hoạt động</a:t>
            </a:r>
          </a:p>
        </p:txBody>
      </p:sp>
      <p:grpSp>
        <p:nvGrpSpPr>
          <p:cNvPr id="11" name="Group 11"/>
          <p:cNvGrpSpPr/>
          <p:nvPr/>
        </p:nvGrpSpPr>
        <p:grpSpPr>
          <a:xfrm>
            <a:off x="857250" y="1671638"/>
            <a:ext cx="16573500" cy="42862"/>
            <a:chOff x="0" y="0"/>
            <a:chExt cx="22098000" cy="57150"/>
          </a:xfrm>
        </p:grpSpPr>
        <p:sp>
          <p:nvSpPr>
            <p:cNvPr id="12" name="Freeform 12"/>
            <p:cNvSpPr/>
            <p:nvPr/>
          </p:nvSpPr>
          <p:spPr>
            <a:xfrm>
              <a:off x="0" y="0"/>
              <a:ext cx="22098000" cy="57150"/>
            </a:xfrm>
            <a:custGeom>
              <a:avLst/>
              <a:gdLst/>
              <a:ahLst/>
              <a:cxnLst/>
              <a:rect l="l" t="t" r="r" b="b"/>
              <a:pathLst>
                <a:path w="22098000" h="57150">
                  <a:moveTo>
                    <a:pt x="0" y="0"/>
                  </a:moveTo>
                  <a:lnTo>
                    <a:pt x="22098000" y="0"/>
                  </a:lnTo>
                  <a:lnTo>
                    <a:pt x="22098000" y="57150"/>
                  </a:lnTo>
                  <a:lnTo>
                    <a:pt x="0" y="57150"/>
                  </a:lnTo>
                  <a:close/>
                </a:path>
              </a:pathLst>
            </a:custGeom>
            <a:solidFill>
              <a:srgbClr val="3B82F6"/>
            </a:solidFill>
            <a:ln w="12700">
              <a:solidFill>
                <a:srgbClr val="000000"/>
              </a:solidFill>
            </a:ln>
          </p:spPr>
        </p:sp>
      </p:grpSp>
      <p:sp>
        <p:nvSpPr>
          <p:cNvPr id="13" name="TextBox 13"/>
          <p:cNvSpPr txBox="1"/>
          <p:nvPr/>
        </p:nvSpPr>
        <p:spPr>
          <a:xfrm>
            <a:off x="1720989" y="2495550"/>
            <a:ext cx="6356211" cy="819150"/>
          </a:xfrm>
          <a:prstGeom prst="rect">
            <a:avLst/>
          </a:prstGeom>
        </p:spPr>
        <p:txBody>
          <a:bodyPr wrap="square" lIns="0" tIns="0" rIns="0" bIns="0" rtlCol="0" anchor="t">
            <a:spAutoFit/>
          </a:bodyPr>
          <a:lstStyle/>
          <a:p>
            <a:pPr algn="l">
              <a:lnSpc>
                <a:spcPts val="3240"/>
              </a:lnSpc>
            </a:pPr>
            <a:r>
              <a:rPr lang="en-US" sz="2700" b="1" dirty="0" err="1">
                <a:solidFill>
                  <a:srgbClr val="1E3A8A"/>
                </a:solidFill>
                <a:latin typeface="Inter Bold"/>
                <a:ea typeface="Inter Bold"/>
                <a:cs typeface="Inter Bold"/>
                <a:sym typeface="Inter Bold"/>
              </a:rPr>
              <a:t>Tạo</a:t>
            </a:r>
            <a:r>
              <a:rPr lang="en-US" sz="2700" b="1" dirty="0">
                <a:solidFill>
                  <a:srgbClr val="1E3A8A"/>
                </a:solidFill>
                <a:latin typeface="Inter Bold"/>
                <a:ea typeface="Inter Bold"/>
                <a:cs typeface="Inter Bold"/>
                <a:sym typeface="Inter Bold"/>
              </a:rPr>
              <a:t> </a:t>
            </a:r>
            <a:r>
              <a:rPr lang="en-US" sz="2700" b="1" dirty="0" err="1">
                <a:solidFill>
                  <a:srgbClr val="1E3A8A"/>
                </a:solidFill>
                <a:latin typeface="Inter Bold"/>
                <a:ea typeface="Inter Bold"/>
                <a:cs typeface="Inter Bold"/>
                <a:sym typeface="Inter Bold"/>
              </a:rPr>
              <a:t>nhiều</a:t>
            </a:r>
            <a:r>
              <a:rPr lang="en-US" sz="2700" b="1" dirty="0">
                <a:solidFill>
                  <a:srgbClr val="1E3A8A"/>
                </a:solidFill>
                <a:latin typeface="Inter Bold"/>
                <a:ea typeface="Inter Bold"/>
                <a:cs typeface="Inter Bold"/>
                <a:sym typeface="Inter Bold"/>
              </a:rPr>
              <a:t> </a:t>
            </a:r>
            <a:r>
              <a:rPr lang="en-US" sz="2700" b="1" dirty="0" err="1">
                <a:solidFill>
                  <a:srgbClr val="1E3A8A"/>
                </a:solidFill>
                <a:latin typeface="Inter Bold"/>
                <a:ea typeface="Inter Bold"/>
                <a:cs typeface="Inter Bold"/>
                <a:sym typeface="Inter Bold"/>
              </a:rPr>
              <a:t>tập</a:t>
            </a:r>
            <a:r>
              <a:rPr lang="en-US" sz="2700" b="1" dirty="0">
                <a:solidFill>
                  <a:srgbClr val="1E3A8A"/>
                </a:solidFill>
                <a:latin typeface="Inter Bold"/>
                <a:ea typeface="Inter Bold"/>
                <a:cs typeface="Inter Bold"/>
                <a:sym typeface="Inter Bold"/>
              </a:rPr>
              <a:t> </a:t>
            </a:r>
            <a:r>
              <a:rPr lang="en-US" sz="2700" b="1" dirty="0" err="1">
                <a:solidFill>
                  <a:srgbClr val="1E3A8A"/>
                </a:solidFill>
                <a:latin typeface="Inter Bold"/>
                <a:ea typeface="Inter Bold"/>
                <a:cs typeface="Inter Bold"/>
                <a:sym typeface="Inter Bold"/>
              </a:rPr>
              <a:t>dữ</a:t>
            </a:r>
            <a:r>
              <a:rPr lang="en-US" sz="2700" b="1" dirty="0">
                <a:solidFill>
                  <a:srgbClr val="1E3A8A"/>
                </a:solidFill>
                <a:latin typeface="Inter Bold"/>
                <a:ea typeface="Inter Bold"/>
                <a:cs typeface="Inter Bold"/>
                <a:sym typeface="Inter Bold"/>
              </a:rPr>
              <a:t> </a:t>
            </a:r>
            <a:r>
              <a:rPr lang="en-US" sz="2700" b="1" dirty="0" err="1">
                <a:solidFill>
                  <a:srgbClr val="1E3A8A"/>
                </a:solidFill>
                <a:latin typeface="Inter Bold"/>
                <a:ea typeface="Inter Bold"/>
                <a:cs typeface="Inter Bold"/>
                <a:sym typeface="Inter Bold"/>
              </a:rPr>
              <a:t>liệu</a:t>
            </a:r>
            <a:r>
              <a:rPr lang="en-US" sz="2700" b="1" dirty="0">
                <a:solidFill>
                  <a:srgbClr val="1E3A8A"/>
                </a:solidFill>
                <a:latin typeface="Inter Bold"/>
                <a:ea typeface="Inter Bold"/>
                <a:cs typeface="Inter Bold"/>
                <a:sym typeface="Inter Bold"/>
              </a:rPr>
              <a:t> </a:t>
            </a:r>
            <a:r>
              <a:rPr lang="en-US" sz="2700" b="1" dirty="0" err="1">
                <a:solidFill>
                  <a:srgbClr val="1E3A8A"/>
                </a:solidFill>
                <a:latin typeface="Inter Bold"/>
                <a:ea typeface="Inter Bold"/>
                <a:cs typeface="Inter Bold"/>
                <a:sym typeface="Inter Bold"/>
              </a:rPr>
              <a:t>ngẫu</a:t>
            </a:r>
            <a:r>
              <a:rPr lang="en-US" sz="2700" b="1" dirty="0">
                <a:solidFill>
                  <a:srgbClr val="1E3A8A"/>
                </a:solidFill>
                <a:latin typeface="Inter Bold"/>
                <a:ea typeface="Inter Bold"/>
                <a:cs typeface="Inter Bold"/>
                <a:sym typeface="Inter Bold"/>
              </a:rPr>
              <a:t> </a:t>
            </a:r>
            <a:r>
              <a:rPr lang="en-US" sz="2700" b="1" dirty="0" err="1">
                <a:solidFill>
                  <a:srgbClr val="1E3A8A"/>
                </a:solidFill>
                <a:latin typeface="Inter Bold"/>
                <a:ea typeface="Inter Bold"/>
                <a:cs typeface="Inter Bold"/>
                <a:sym typeface="Inter Bold"/>
              </a:rPr>
              <a:t>nhiên</a:t>
            </a:r>
            <a:endParaRPr lang="en-US" sz="2700" b="1" dirty="0">
              <a:solidFill>
                <a:srgbClr val="1E3A8A"/>
              </a:solidFill>
              <a:latin typeface="Inter Bold"/>
              <a:ea typeface="Inter Bold"/>
              <a:cs typeface="Inter Bold"/>
              <a:sym typeface="Inter Bold"/>
            </a:endParaRPr>
          </a:p>
          <a:p>
            <a:pPr algn="l">
              <a:lnSpc>
                <a:spcPts val="3240"/>
              </a:lnSpc>
            </a:pPr>
            <a:r>
              <a:rPr lang="en-US" sz="2700" b="1" dirty="0">
                <a:solidFill>
                  <a:srgbClr val="1E3A8A"/>
                </a:solidFill>
                <a:latin typeface="Inter Bold"/>
                <a:ea typeface="Inter Bold"/>
                <a:cs typeface="Inter Bold"/>
                <a:sym typeface="Inter Bold"/>
              </a:rPr>
              <a:t>(Bootstrap Sampling)</a:t>
            </a:r>
          </a:p>
        </p:txBody>
      </p:sp>
      <p:sp>
        <p:nvSpPr>
          <p:cNvPr id="14" name="TextBox 14"/>
          <p:cNvSpPr txBox="1"/>
          <p:nvPr/>
        </p:nvSpPr>
        <p:spPr>
          <a:xfrm>
            <a:off x="1471612" y="3358038"/>
            <a:ext cx="6958012" cy="1042035"/>
          </a:xfrm>
          <a:prstGeom prst="rect">
            <a:avLst/>
          </a:prstGeom>
        </p:spPr>
        <p:txBody>
          <a:bodyPr lIns="0" tIns="0" rIns="0" bIns="0" rtlCol="0" anchor="t">
            <a:spAutoFit/>
          </a:bodyPr>
          <a:lstStyle/>
          <a:p>
            <a:pPr algn="l">
              <a:lnSpc>
                <a:spcPts val="4320"/>
              </a:lnSpc>
            </a:pPr>
            <a:r>
              <a:rPr lang="en-US" sz="2250">
                <a:solidFill>
                  <a:srgbClr val="475569"/>
                </a:solidFill>
                <a:latin typeface="Inter"/>
                <a:ea typeface="Inter"/>
                <a:cs typeface="Inter"/>
                <a:sym typeface="Inter"/>
              </a:rPr>
              <a:t>Lấy mẫu lại có hoàn lại (</a:t>
            </a:r>
            <a:r>
              <a:rPr lang="en-US" sz="2250" b="1">
                <a:solidFill>
                  <a:srgbClr val="475569"/>
                </a:solidFill>
                <a:latin typeface="Inter Bold"/>
                <a:ea typeface="Inter Bold"/>
                <a:cs typeface="Inter Bold"/>
                <a:sym typeface="Inter Bold"/>
              </a:rPr>
              <a:t>bootstrap</a:t>
            </a:r>
            <a:r>
              <a:rPr lang="en-US" sz="2250">
                <a:solidFill>
                  <a:srgbClr val="475569"/>
                </a:solidFill>
                <a:latin typeface="Inter"/>
                <a:ea typeface="Inter"/>
                <a:cs typeface="Inter"/>
                <a:sym typeface="Inter"/>
              </a:rPr>
              <a:t>) để tạo ra một tập dữ liệu mới</a:t>
            </a:r>
          </a:p>
        </p:txBody>
      </p:sp>
      <p:sp>
        <p:nvSpPr>
          <p:cNvPr id="15" name="TextBox 15"/>
          <p:cNvSpPr txBox="1"/>
          <p:nvPr/>
        </p:nvSpPr>
        <p:spPr>
          <a:xfrm>
            <a:off x="10029824" y="2709863"/>
            <a:ext cx="4829175" cy="410369"/>
          </a:xfrm>
          <a:prstGeom prst="rect">
            <a:avLst/>
          </a:prstGeom>
        </p:spPr>
        <p:txBody>
          <a:bodyPr wrap="square" lIns="0" tIns="0" rIns="0" bIns="0" rtlCol="0" anchor="t">
            <a:spAutoFit/>
          </a:bodyPr>
          <a:lstStyle/>
          <a:p>
            <a:pPr algn="l">
              <a:lnSpc>
                <a:spcPts val="3240"/>
              </a:lnSpc>
            </a:pPr>
            <a:r>
              <a:rPr lang="en-US" sz="2700" b="1" dirty="0" err="1">
                <a:solidFill>
                  <a:srgbClr val="1E3A8A"/>
                </a:solidFill>
                <a:latin typeface="Inter Bold"/>
                <a:ea typeface="Inter Bold"/>
                <a:cs typeface="Inter Bold"/>
                <a:sym typeface="Inter Bold"/>
              </a:rPr>
              <a:t>Huấn</a:t>
            </a:r>
            <a:r>
              <a:rPr lang="en-US" sz="2700" b="1" dirty="0">
                <a:solidFill>
                  <a:srgbClr val="1E3A8A"/>
                </a:solidFill>
                <a:latin typeface="Inter Bold"/>
                <a:ea typeface="Inter Bold"/>
                <a:cs typeface="Inter Bold"/>
                <a:sym typeface="Inter Bold"/>
              </a:rPr>
              <a:t> </a:t>
            </a:r>
            <a:r>
              <a:rPr lang="en-US" sz="2700" b="1" dirty="0" err="1">
                <a:solidFill>
                  <a:srgbClr val="1E3A8A"/>
                </a:solidFill>
                <a:latin typeface="Inter Bold"/>
                <a:ea typeface="Inter Bold"/>
                <a:cs typeface="Inter Bold"/>
                <a:sym typeface="Inter Bold"/>
              </a:rPr>
              <a:t>luyện</a:t>
            </a:r>
            <a:r>
              <a:rPr lang="en-US" sz="2700" b="1" dirty="0">
                <a:solidFill>
                  <a:srgbClr val="1E3A8A"/>
                </a:solidFill>
                <a:latin typeface="Inter Bold"/>
                <a:ea typeface="Inter Bold"/>
                <a:cs typeface="Inter Bold"/>
                <a:sym typeface="Inter Bold"/>
              </a:rPr>
              <a:t> </a:t>
            </a:r>
            <a:r>
              <a:rPr lang="en-US" sz="2700" b="1" dirty="0" err="1">
                <a:solidFill>
                  <a:srgbClr val="1E3A8A"/>
                </a:solidFill>
                <a:latin typeface="Inter Bold"/>
                <a:ea typeface="Inter Bold"/>
                <a:cs typeface="Inter Bold"/>
                <a:sym typeface="Inter Bold"/>
              </a:rPr>
              <a:t>từng</a:t>
            </a:r>
            <a:r>
              <a:rPr lang="en-US" sz="2700" b="1" dirty="0">
                <a:solidFill>
                  <a:srgbClr val="1E3A8A"/>
                </a:solidFill>
                <a:latin typeface="Inter Bold"/>
                <a:ea typeface="Inter Bold"/>
                <a:cs typeface="Inter Bold"/>
                <a:sym typeface="Inter Bold"/>
              </a:rPr>
              <a:t> </a:t>
            </a:r>
            <a:r>
              <a:rPr lang="en-US" sz="2700" b="1" dirty="0" err="1">
                <a:solidFill>
                  <a:srgbClr val="1E3A8A"/>
                </a:solidFill>
                <a:latin typeface="Inter Bold"/>
                <a:ea typeface="Inter Bold"/>
                <a:cs typeface="Inter Bold"/>
                <a:sym typeface="Inter Bold"/>
              </a:rPr>
              <a:t>cây</a:t>
            </a:r>
            <a:endParaRPr lang="en-US" sz="2700" b="1" dirty="0">
              <a:solidFill>
                <a:srgbClr val="1E3A8A"/>
              </a:solidFill>
              <a:latin typeface="Inter Bold"/>
              <a:ea typeface="Inter Bold"/>
              <a:cs typeface="Inter Bold"/>
              <a:sym typeface="Inter Bold"/>
            </a:endParaRPr>
          </a:p>
        </p:txBody>
      </p:sp>
      <p:sp>
        <p:nvSpPr>
          <p:cNvPr id="16" name="TextBox 16"/>
          <p:cNvSpPr txBox="1"/>
          <p:nvPr/>
        </p:nvSpPr>
        <p:spPr>
          <a:xfrm>
            <a:off x="1720989" y="5593556"/>
            <a:ext cx="6208574" cy="819150"/>
          </a:xfrm>
          <a:prstGeom prst="rect">
            <a:avLst/>
          </a:prstGeom>
        </p:spPr>
        <p:txBody>
          <a:bodyPr wrap="square" lIns="0" tIns="0" rIns="0" bIns="0" rtlCol="0" anchor="t">
            <a:spAutoFit/>
          </a:bodyPr>
          <a:lstStyle/>
          <a:p>
            <a:pPr algn="l">
              <a:lnSpc>
                <a:spcPts val="3240"/>
              </a:lnSpc>
            </a:pPr>
            <a:r>
              <a:rPr lang="en-US" sz="2700" b="1" dirty="0" err="1">
                <a:solidFill>
                  <a:srgbClr val="1E3A8A"/>
                </a:solidFill>
                <a:latin typeface="Inter Bold"/>
                <a:ea typeface="Inter Bold"/>
                <a:cs typeface="Inter Bold"/>
                <a:sym typeface="Inter Bold"/>
              </a:rPr>
              <a:t>Xây</a:t>
            </a:r>
            <a:r>
              <a:rPr lang="en-US" sz="2700" b="1" dirty="0">
                <a:solidFill>
                  <a:srgbClr val="1E3A8A"/>
                </a:solidFill>
                <a:latin typeface="Inter Bold"/>
                <a:ea typeface="Inter Bold"/>
                <a:cs typeface="Inter Bold"/>
                <a:sym typeface="Inter Bold"/>
              </a:rPr>
              <a:t> </a:t>
            </a:r>
            <a:r>
              <a:rPr lang="en-US" sz="2700" b="1" dirty="0" err="1">
                <a:solidFill>
                  <a:srgbClr val="1E3A8A"/>
                </a:solidFill>
                <a:latin typeface="Inter Bold"/>
                <a:ea typeface="Inter Bold"/>
                <a:cs typeface="Inter Bold"/>
                <a:sym typeface="Inter Bold"/>
              </a:rPr>
              <a:t>nhiều</a:t>
            </a:r>
            <a:r>
              <a:rPr lang="en-US" sz="2700" b="1" dirty="0">
                <a:solidFill>
                  <a:srgbClr val="1E3A8A"/>
                </a:solidFill>
                <a:latin typeface="Inter Bold"/>
                <a:ea typeface="Inter Bold"/>
                <a:cs typeface="Inter Bold"/>
                <a:sym typeface="Inter Bold"/>
              </a:rPr>
              <a:t> </a:t>
            </a:r>
            <a:r>
              <a:rPr lang="en-US" sz="2700" b="1" dirty="0" err="1">
                <a:solidFill>
                  <a:srgbClr val="1E3A8A"/>
                </a:solidFill>
                <a:latin typeface="Inter Bold"/>
                <a:ea typeface="Inter Bold"/>
                <a:cs typeface="Inter Bold"/>
                <a:sym typeface="Inter Bold"/>
              </a:rPr>
              <a:t>cây</a:t>
            </a:r>
            <a:r>
              <a:rPr lang="en-US" sz="2700" b="1" dirty="0">
                <a:solidFill>
                  <a:srgbClr val="1E3A8A"/>
                </a:solidFill>
                <a:latin typeface="Inter Bold"/>
                <a:ea typeface="Inter Bold"/>
                <a:cs typeface="Inter Bold"/>
                <a:sym typeface="Inter Bold"/>
              </a:rPr>
              <a:t> </a:t>
            </a:r>
            <a:r>
              <a:rPr lang="en-US" sz="2700" b="1" dirty="0" err="1">
                <a:solidFill>
                  <a:srgbClr val="1E3A8A"/>
                </a:solidFill>
                <a:latin typeface="Inter Bold"/>
                <a:ea typeface="Inter Bold"/>
                <a:cs typeface="Inter Bold"/>
                <a:sym typeface="Inter Bold"/>
              </a:rPr>
              <a:t>quyết</a:t>
            </a:r>
            <a:r>
              <a:rPr lang="en-US" sz="2700" b="1" dirty="0">
                <a:solidFill>
                  <a:srgbClr val="1E3A8A"/>
                </a:solidFill>
                <a:latin typeface="Inter Bold"/>
                <a:ea typeface="Inter Bold"/>
                <a:cs typeface="Inter Bold"/>
                <a:sym typeface="Inter Bold"/>
              </a:rPr>
              <a:t> </a:t>
            </a:r>
            <a:r>
              <a:rPr lang="en-US" sz="2700" b="1" dirty="0" err="1">
                <a:solidFill>
                  <a:srgbClr val="1E3A8A"/>
                </a:solidFill>
                <a:latin typeface="Inter Bold"/>
                <a:ea typeface="Inter Bold"/>
                <a:cs typeface="Inter Bold"/>
                <a:sym typeface="Inter Bold"/>
              </a:rPr>
              <a:t>định</a:t>
            </a:r>
            <a:r>
              <a:rPr lang="en-US" sz="2700" b="1" dirty="0">
                <a:solidFill>
                  <a:srgbClr val="1E3A8A"/>
                </a:solidFill>
                <a:latin typeface="Inter Bold"/>
                <a:ea typeface="Inter Bold"/>
                <a:cs typeface="Inter Bold"/>
                <a:sym typeface="Inter Bold"/>
              </a:rPr>
              <a:t> </a:t>
            </a:r>
            <a:r>
              <a:rPr lang="en-US" sz="2700" b="1" dirty="0" err="1">
                <a:solidFill>
                  <a:srgbClr val="1E3A8A"/>
                </a:solidFill>
                <a:latin typeface="Inter Bold"/>
                <a:ea typeface="Inter Bold"/>
                <a:cs typeface="Inter Bold"/>
                <a:sym typeface="Inter Bold"/>
              </a:rPr>
              <a:t>độc</a:t>
            </a:r>
            <a:r>
              <a:rPr lang="en-US" sz="2700" b="1" dirty="0">
                <a:solidFill>
                  <a:srgbClr val="1E3A8A"/>
                </a:solidFill>
                <a:latin typeface="Inter Bold"/>
                <a:ea typeface="Inter Bold"/>
                <a:cs typeface="Inter Bold"/>
                <a:sym typeface="Inter Bold"/>
              </a:rPr>
              <a:t> </a:t>
            </a:r>
            <a:r>
              <a:rPr lang="en-US" sz="2700" b="1" dirty="0" err="1">
                <a:solidFill>
                  <a:srgbClr val="1E3A8A"/>
                </a:solidFill>
                <a:latin typeface="Inter Bold"/>
                <a:ea typeface="Inter Bold"/>
                <a:cs typeface="Inter Bold"/>
                <a:sym typeface="Inter Bold"/>
              </a:rPr>
              <a:t>lập</a:t>
            </a:r>
            <a:endParaRPr lang="en-US" sz="2700" b="1" dirty="0">
              <a:solidFill>
                <a:srgbClr val="1E3A8A"/>
              </a:solidFill>
              <a:latin typeface="Inter Bold"/>
              <a:ea typeface="Inter Bold"/>
              <a:cs typeface="Inter Bold"/>
              <a:sym typeface="Inter Bold"/>
            </a:endParaRPr>
          </a:p>
          <a:p>
            <a:pPr algn="l">
              <a:lnSpc>
                <a:spcPts val="3240"/>
              </a:lnSpc>
            </a:pPr>
            <a:r>
              <a:rPr lang="en-US" sz="2700" b="1" dirty="0">
                <a:solidFill>
                  <a:srgbClr val="1E3A8A"/>
                </a:solidFill>
                <a:latin typeface="Inter Bold"/>
                <a:ea typeface="Inter Bold"/>
                <a:cs typeface="Inter Bold"/>
                <a:sym typeface="Inter Bold"/>
              </a:rPr>
              <a:t>(Bagging)</a:t>
            </a:r>
          </a:p>
        </p:txBody>
      </p:sp>
      <p:sp>
        <p:nvSpPr>
          <p:cNvPr id="17" name="TextBox 17"/>
          <p:cNvSpPr txBox="1"/>
          <p:nvPr/>
        </p:nvSpPr>
        <p:spPr>
          <a:xfrm>
            <a:off x="1321594" y="6453187"/>
            <a:ext cx="7143750" cy="866776"/>
          </a:xfrm>
          <a:prstGeom prst="rect">
            <a:avLst/>
          </a:prstGeom>
        </p:spPr>
        <p:txBody>
          <a:bodyPr lIns="0" tIns="0" rIns="0" bIns="0" rtlCol="0" anchor="t">
            <a:spAutoFit/>
          </a:bodyPr>
          <a:lstStyle/>
          <a:p>
            <a:pPr algn="l">
              <a:lnSpc>
                <a:spcPts val="3599"/>
              </a:lnSpc>
            </a:pPr>
            <a:r>
              <a:rPr lang="en-US" sz="2250">
                <a:solidFill>
                  <a:srgbClr val="475569"/>
                </a:solidFill>
                <a:latin typeface="Inter"/>
                <a:ea typeface="Inter"/>
                <a:cs typeface="Inter"/>
                <a:sym typeface="Inter"/>
              </a:rPr>
              <a:t>Lấy bootstrap sample → chọn random feature → xây cây</a:t>
            </a:r>
          </a:p>
        </p:txBody>
      </p:sp>
      <p:grpSp>
        <p:nvGrpSpPr>
          <p:cNvPr id="18" name="Group 18"/>
          <p:cNvGrpSpPr/>
          <p:nvPr/>
        </p:nvGrpSpPr>
        <p:grpSpPr>
          <a:xfrm>
            <a:off x="1321594" y="2552700"/>
            <a:ext cx="300038" cy="342900"/>
            <a:chOff x="0" y="0"/>
            <a:chExt cx="400050" cy="457200"/>
          </a:xfrm>
        </p:grpSpPr>
        <p:sp>
          <p:nvSpPr>
            <p:cNvPr id="19" name="Freeform 19" descr="image.png"/>
            <p:cNvSpPr/>
            <p:nvPr/>
          </p:nvSpPr>
          <p:spPr>
            <a:xfrm>
              <a:off x="0" y="0"/>
              <a:ext cx="400050" cy="457200"/>
            </a:xfrm>
            <a:custGeom>
              <a:avLst/>
              <a:gdLst/>
              <a:ahLst/>
              <a:cxnLst/>
              <a:rect l="l" t="t" r="r" b="b"/>
              <a:pathLst>
                <a:path w="400050" h="457200">
                  <a:moveTo>
                    <a:pt x="0" y="0"/>
                  </a:moveTo>
                  <a:lnTo>
                    <a:pt x="400050" y="0"/>
                  </a:lnTo>
                  <a:lnTo>
                    <a:pt x="400050" y="457200"/>
                  </a:lnTo>
                  <a:lnTo>
                    <a:pt x="0" y="457200"/>
                  </a:lnTo>
                  <a:lnTo>
                    <a:pt x="0" y="0"/>
                  </a:lnTo>
                  <a:close/>
                </a:path>
              </a:pathLst>
            </a:custGeom>
            <a:blipFill>
              <a:blip r:embed="rId6"/>
              <a:stretch>
                <a:fillRect/>
              </a:stretch>
            </a:blipFill>
          </p:spPr>
        </p:sp>
      </p:grpSp>
      <p:grpSp>
        <p:nvGrpSpPr>
          <p:cNvPr id="20" name="Group 20"/>
          <p:cNvGrpSpPr/>
          <p:nvPr/>
        </p:nvGrpSpPr>
        <p:grpSpPr>
          <a:xfrm>
            <a:off x="9572625" y="2738438"/>
            <a:ext cx="428625" cy="342900"/>
            <a:chOff x="0" y="0"/>
            <a:chExt cx="571500" cy="457200"/>
          </a:xfrm>
        </p:grpSpPr>
        <p:sp>
          <p:nvSpPr>
            <p:cNvPr id="21" name="Freeform 21" descr="image.png"/>
            <p:cNvSpPr/>
            <p:nvPr/>
          </p:nvSpPr>
          <p:spPr>
            <a:xfrm>
              <a:off x="0" y="0"/>
              <a:ext cx="571500" cy="457200"/>
            </a:xfrm>
            <a:custGeom>
              <a:avLst/>
              <a:gdLst/>
              <a:ahLst/>
              <a:cxnLst/>
              <a:rect l="l" t="t" r="r" b="b"/>
              <a:pathLst>
                <a:path w="571500" h="457200">
                  <a:moveTo>
                    <a:pt x="0" y="0"/>
                  </a:moveTo>
                  <a:lnTo>
                    <a:pt x="571500" y="0"/>
                  </a:lnTo>
                  <a:lnTo>
                    <a:pt x="571500" y="457200"/>
                  </a:lnTo>
                  <a:lnTo>
                    <a:pt x="0" y="457200"/>
                  </a:lnTo>
                  <a:lnTo>
                    <a:pt x="0" y="0"/>
                  </a:lnTo>
                  <a:close/>
                </a:path>
              </a:pathLst>
            </a:custGeom>
            <a:blipFill>
              <a:blip r:embed="rId7"/>
              <a:stretch>
                <a:fillRect/>
              </a:stretch>
            </a:blipFill>
          </p:spPr>
        </p:sp>
      </p:grpSp>
      <p:sp>
        <p:nvSpPr>
          <p:cNvPr id="22" name="TextBox 22"/>
          <p:cNvSpPr txBox="1"/>
          <p:nvPr/>
        </p:nvSpPr>
        <p:spPr>
          <a:xfrm>
            <a:off x="9715500" y="3236118"/>
            <a:ext cx="142875" cy="309563"/>
          </a:xfrm>
          <a:prstGeom prst="rect">
            <a:avLst/>
          </a:prstGeom>
        </p:spPr>
        <p:txBody>
          <a:bodyPr lIns="0" tIns="0" rIns="0" bIns="0" rtlCol="0" anchor="t">
            <a:spAutoFit/>
          </a:bodyPr>
          <a:lstStyle/>
          <a:p>
            <a:pPr algn="l">
              <a:lnSpc>
                <a:spcPts val="2430"/>
              </a:lnSpc>
            </a:pPr>
            <a:r>
              <a:rPr lang="en-US" sz="2025">
                <a:solidFill>
                  <a:srgbClr val="475569"/>
                </a:solidFill>
                <a:latin typeface="Inter"/>
                <a:ea typeface="Inter"/>
                <a:cs typeface="Inter"/>
                <a:sym typeface="Inter"/>
              </a:rPr>
              <a:t>•</a:t>
            </a:r>
          </a:p>
        </p:txBody>
      </p:sp>
      <p:sp>
        <p:nvSpPr>
          <p:cNvPr id="23" name="TextBox 23"/>
          <p:cNvSpPr txBox="1"/>
          <p:nvPr/>
        </p:nvSpPr>
        <p:spPr>
          <a:xfrm>
            <a:off x="9953625" y="3257550"/>
            <a:ext cx="5333405" cy="314325"/>
          </a:xfrm>
          <a:prstGeom prst="rect">
            <a:avLst/>
          </a:prstGeom>
        </p:spPr>
        <p:txBody>
          <a:bodyPr lIns="0" tIns="0" rIns="0" bIns="0" rtlCol="0" anchor="t">
            <a:spAutoFit/>
          </a:bodyPr>
          <a:lstStyle/>
          <a:p>
            <a:pPr algn="l">
              <a:lnSpc>
                <a:spcPts val="2430"/>
              </a:lnSpc>
            </a:pPr>
            <a:r>
              <a:rPr lang="en-US" sz="2025">
                <a:solidFill>
                  <a:srgbClr val="475569"/>
                </a:solidFill>
                <a:latin typeface="Inter"/>
                <a:ea typeface="Inter"/>
                <a:cs typeface="Inter"/>
                <a:sym typeface="Inter"/>
              </a:rPr>
              <a:t>Xét một tập con nhỏ các </a:t>
            </a:r>
            <a:r>
              <a:rPr lang="en-US" sz="2025" b="1">
                <a:solidFill>
                  <a:srgbClr val="475569"/>
                </a:solidFill>
                <a:latin typeface="Inter Bold"/>
                <a:ea typeface="Inter Bold"/>
                <a:cs typeface="Inter Bold"/>
                <a:sym typeface="Inter Bold"/>
              </a:rPr>
              <a:t>feature ngẫu nhiên</a:t>
            </a:r>
          </a:p>
        </p:txBody>
      </p:sp>
      <p:sp>
        <p:nvSpPr>
          <p:cNvPr id="24" name="TextBox 24"/>
          <p:cNvSpPr txBox="1"/>
          <p:nvPr/>
        </p:nvSpPr>
        <p:spPr>
          <a:xfrm>
            <a:off x="9715500" y="3650455"/>
            <a:ext cx="142875" cy="309563"/>
          </a:xfrm>
          <a:prstGeom prst="rect">
            <a:avLst/>
          </a:prstGeom>
        </p:spPr>
        <p:txBody>
          <a:bodyPr lIns="0" tIns="0" rIns="0" bIns="0" rtlCol="0" anchor="t">
            <a:spAutoFit/>
          </a:bodyPr>
          <a:lstStyle/>
          <a:p>
            <a:pPr algn="l">
              <a:lnSpc>
                <a:spcPts val="2430"/>
              </a:lnSpc>
            </a:pPr>
            <a:r>
              <a:rPr lang="en-US" sz="2025">
                <a:solidFill>
                  <a:srgbClr val="475569"/>
                </a:solidFill>
                <a:latin typeface="Inter"/>
                <a:ea typeface="Inter"/>
                <a:cs typeface="Inter"/>
                <a:sym typeface="Inter"/>
              </a:rPr>
              <a:t>•</a:t>
            </a:r>
          </a:p>
        </p:txBody>
      </p:sp>
      <p:sp>
        <p:nvSpPr>
          <p:cNvPr id="25" name="TextBox 25"/>
          <p:cNvSpPr txBox="1"/>
          <p:nvPr/>
        </p:nvSpPr>
        <p:spPr>
          <a:xfrm>
            <a:off x="9953625" y="3671887"/>
            <a:ext cx="6762750" cy="619125"/>
          </a:xfrm>
          <a:prstGeom prst="rect">
            <a:avLst/>
          </a:prstGeom>
        </p:spPr>
        <p:txBody>
          <a:bodyPr lIns="0" tIns="0" rIns="0" bIns="0" rtlCol="0" anchor="t">
            <a:spAutoFit/>
          </a:bodyPr>
          <a:lstStyle/>
          <a:p>
            <a:pPr algn="l">
              <a:lnSpc>
                <a:spcPts val="2430"/>
              </a:lnSpc>
            </a:pPr>
            <a:r>
              <a:rPr lang="en-US" sz="2025">
                <a:solidFill>
                  <a:srgbClr val="475569"/>
                </a:solidFill>
                <a:latin typeface="Inter"/>
                <a:ea typeface="Inter"/>
                <a:cs typeface="Inter"/>
                <a:sym typeface="Inter"/>
              </a:rPr>
              <a:t>Sau đó cây sẽ chọn feature tốt nhất trong nhóm nhỏ này để split.</a:t>
            </a:r>
          </a:p>
        </p:txBody>
      </p:sp>
      <p:grpSp>
        <p:nvGrpSpPr>
          <p:cNvPr id="26" name="Group 26"/>
          <p:cNvGrpSpPr/>
          <p:nvPr/>
        </p:nvGrpSpPr>
        <p:grpSpPr>
          <a:xfrm>
            <a:off x="1321594" y="5643562"/>
            <a:ext cx="385762" cy="342900"/>
            <a:chOff x="0" y="0"/>
            <a:chExt cx="514350" cy="457200"/>
          </a:xfrm>
        </p:grpSpPr>
        <p:sp>
          <p:nvSpPr>
            <p:cNvPr id="27" name="Freeform 27" descr="image.png"/>
            <p:cNvSpPr/>
            <p:nvPr/>
          </p:nvSpPr>
          <p:spPr>
            <a:xfrm>
              <a:off x="0" y="0"/>
              <a:ext cx="514350" cy="457200"/>
            </a:xfrm>
            <a:custGeom>
              <a:avLst/>
              <a:gdLst/>
              <a:ahLst/>
              <a:cxnLst/>
              <a:rect l="l" t="t" r="r" b="b"/>
              <a:pathLst>
                <a:path w="514350" h="457200">
                  <a:moveTo>
                    <a:pt x="0" y="0"/>
                  </a:moveTo>
                  <a:lnTo>
                    <a:pt x="514350" y="0"/>
                  </a:lnTo>
                  <a:lnTo>
                    <a:pt x="514350" y="457200"/>
                  </a:lnTo>
                  <a:lnTo>
                    <a:pt x="0" y="457200"/>
                  </a:lnTo>
                  <a:lnTo>
                    <a:pt x="0" y="0"/>
                  </a:lnTo>
                  <a:close/>
                </a:path>
              </a:pathLst>
            </a:custGeom>
            <a:blipFill>
              <a:blip r:embed="rId8"/>
              <a:stretch>
                <a:fillRect/>
              </a:stretch>
            </a:blipFill>
          </p:spPr>
        </p:sp>
      </p:grpSp>
      <p:grpSp>
        <p:nvGrpSpPr>
          <p:cNvPr id="28" name="Group 28"/>
          <p:cNvGrpSpPr/>
          <p:nvPr/>
        </p:nvGrpSpPr>
        <p:grpSpPr>
          <a:xfrm>
            <a:off x="8829675" y="8739188"/>
            <a:ext cx="300038" cy="342900"/>
            <a:chOff x="0" y="0"/>
            <a:chExt cx="400050" cy="457200"/>
          </a:xfrm>
        </p:grpSpPr>
        <p:sp>
          <p:nvSpPr>
            <p:cNvPr id="29" name="Freeform 29" descr="image.png"/>
            <p:cNvSpPr/>
            <p:nvPr/>
          </p:nvSpPr>
          <p:spPr>
            <a:xfrm>
              <a:off x="0" y="0"/>
              <a:ext cx="400050" cy="457200"/>
            </a:xfrm>
            <a:custGeom>
              <a:avLst/>
              <a:gdLst/>
              <a:ahLst/>
              <a:cxnLst/>
              <a:rect l="l" t="t" r="r" b="b"/>
              <a:pathLst>
                <a:path w="400050" h="457200">
                  <a:moveTo>
                    <a:pt x="0" y="0"/>
                  </a:moveTo>
                  <a:lnTo>
                    <a:pt x="400050" y="0"/>
                  </a:lnTo>
                  <a:lnTo>
                    <a:pt x="400050" y="457200"/>
                  </a:lnTo>
                  <a:lnTo>
                    <a:pt x="0" y="457200"/>
                  </a:lnTo>
                  <a:lnTo>
                    <a:pt x="0" y="0"/>
                  </a:lnTo>
                  <a:close/>
                </a:path>
              </a:pathLst>
            </a:custGeom>
            <a:blipFill>
              <a:blip r:embed="rId9"/>
              <a:stretch>
                <a:fillRect b="-4166"/>
              </a:stretch>
            </a:blipFill>
          </p:spPr>
        </p:sp>
      </p:grpSp>
      <p:grpSp>
        <p:nvGrpSpPr>
          <p:cNvPr id="30" name="Group 30"/>
          <p:cNvGrpSpPr/>
          <p:nvPr/>
        </p:nvGrpSpPr>
        <p:grpSpPr>
          <a:xfrm>
            <a:off x="9139238" y="5112543"/>
            <a:ext cx="7929562" cy="2600325"/>
            <a:chOff x="0" y="0"/>
            <a:chExt cx="10572750" cy="3467100"/>
          </a:xfrm>
        </p:grpSpPr>
        <p:sp>
          <p:nvSpPr>
            <p:cNvPr id="31" name="Freeform 31" descr="image.png"/>
            <p:cNvSpPr/>
            <p:nvPr/>
          </p:nvSpPr>
          <p:spPr>
            <a:xfrm>
              <a:off x="0" y="0"/>
              <a:ext cx="10572750" cy="3467100"/>
            </a:xfrm>
            <a:custGeom>
              <a:avLst/>
              <a:gdLst/>
              <a:ahLst/>
              <a:cxnLst/>
              <a:rect l="l" t="t" r="r" b="b"/>
              <a:pathLst>
                <a:path w="10572750" h="3467100">
                  <a:moveTo>
                    <a:pt x="0" y="0"/>
                  </a:moveTo>
                  <a:lnTo>
                    <a:pt x="10572750" y="0"/>
                  </a:lnTo>
                  <a:lnTo>
                    <a:pt x="10572750" y="3467100"/>
                  </a:lnTo>
                  <a:lnTo>
                    <a:pt x="0" y="3467100"/>
                  </a:lnTo>
                  <a:lnTo>
                    <a:pt x="0" y="0"/>
                  </a:lnTo>
                  <a:close/>
                </a:path>
              </a:pathLst>
            </a:custGeom>
            <a:blipFill>
              <a:blip r:embed="rId4"/>
              <a:stretch>
                <a:fillRect/>
              </a:stretch>
            </a:blipFill>
          </p:spPr>
        </p:sp>
      </p:grpSp>
      <p:sp>
        <p:nvSpPr>
          <p:cNvPr id="32" name="TextBox 32"/>
          <p:cNvSpPr txBox="1"/>
          <p:nvPr/>
        </p:nvSpPr>
        <p:spPr>
          <a:xfrm>
            <a:off x="9882324" y="5743575"/>
            <a:ext cx="3638550" cy="426245"/>
          </a:xfrm>
          <a:prstGeom prst="rect">
            <a:avLst/>
          </a:prstGeom>
        </p:spPr>
        <p:txBody>
          <a:bodyPr wrap="square" lIns="0" tIns="0" rIns="0" bIns="0" rtlCol="0" anchor="t">
            <a:spAutoFit/>
          </a:bodyPr>
          <a:lstStyle/>
          <a:p>
            <a:pPr algn="l">
              <a:lnSpc>
                <a:spcPts val="3240"/>
              </a:lnSpc>
            </a:pPr>
            <a:r>
              <a:rPr lang="en-US" sz="2700" b="1" dirty="0" err="1">
                <a:solidFill>
                  <a:srgbClr val="1E3A8A"/>
                </a:solidFill>
                <a:latin typeface="Inter Bold"/>
                <a:ea typeface="Inter Bold"/>
                <a:cs typeface="Inter Bold"/>
                <a:sym typeface="Inter Bold"/>
              </a:rPr>
              <a:t>Tổng</a:t>
            </a:r>
            <a:r>
              <a:rPr lang="en-US" sz="2700" b="1" dirty="0">
                <a:solidFill>
                  <a:srgbClr val="1E3A8A"/>
                </a:solidFill>
                <a:latin typeface="Inter Bold"/>
                <a:ea typeface="Inter Bold"/>
                <a:cs typeface="Inter Bold"/>
                <a:sym typeface="Inter Bold"/>
              </a:rPr>
              <a:t> </a:t>
            </a:r>
            <a:r>
              <a:rPr lang="en-US" sz="2700" b="1" dirty="0" err="1">
                <a:solidFill>
                  <a:srgbClr val="1E3A8A"/>
                </a:solidFill>
                <a:latin typeface="Inter Bold"/>
                <a:ea typeface="Inter Bold"/>
                <a:cs typeface="Inter Bold"/>
                <a:sym typeface="Inter Bold"/>
              </a:rPr>
              <a:t>hợp</a:t>
            </a:r>
            <a:r>
              <a:rPr lang="en-US" sz="2700" b="1" dirty="0">
                <a:solidFill>
                  <a:srgbClr val="1E3A8A"/>
                </a:solidFill>
                <a:latin typeface="Inter Bold"/>
                <a:ea typeface="Inter Bold"/>
                <a:cs typeface="Inter Bold"/>
                <a:sym typeface="Inter Bold"/>
              </a:rPr>
              <a:t> </a:t>
            </a:r>
            <a:r>
              <a:rPr lang="en-US" sz="2700" b="1" dirty="0" err="1">
                <a:solidFill>
                  <a:srgbClr val="1E3A8A"/>
                </a:solidFill>
                <a:latin typeface="Inter Bold"/>
                <a:ea typeface="Inter Bold"/>
                <a:cs typeface="Inter Bold"/>
                <a:sym typeface="Inter Bold"/>
              </a:rPr>
              <a:t>dự</a:t>
            </a:r>
            <a:r>
              <a:rPr lang="en-US" sz="2700" b="1" dirty="0">
                <a:solidFill>
                  <a:srgbClr val="1E3A8A"/>
                </a:solidFill>
                <a:latin typeface="Inter Bold"/>
                <a:ea typeface="Inter Bold"/>
                <a:cs typeface="Inter Bold"/>
                <a:sym typeface="Inter Bold"/>
              </a:rPr>
              <a:t> </a:t>
            </a:r>
            <a:r>
              <a:rPr lang="en-US" sz="2700" b="1" dirty="0" err="1">
                <a:solidFill>
                  <a:srgbClr val="1E3A8A"/>
                </a:solidFill>
                <a:latin typeface="Inter Bold"/>
                <a:ea typeface="Inter Bold"/>
                <a:cs typeface="Inter Bold"/>
                <a:sym typeface="Inter Bold"/>
              </a:rPr>
              <a:t>đoán</a:t>
            </a:r>
            <a:endParaRPr lang="en-US" sz="2700" b="1" dirty="0">
              <a:solidFill>
                <a:srgbClr val="1E3A8A"/>
              </a:solidFill>
              <a:latin typeface="Inter Bold"/>
              <a:ea typeface="Inter Bold"/>
              <a:cs typeface="Inter Bold"/>
              <a:sym typeface="Inter Bold"/>
            </a:endParaRPr>
          </a:p>
        </p:txBody>
      </p:sp>
      <p:sp>
        <p:nvSpPr>
          <p:cNvPr id="33" name="TextBox 33"/>
          <p:cNvSpPr txBox="1"/>
          <p:nvPr/>
        </p:nvSpPr>
        <p:spPr>
          <a:xfrm>
            <a:off x="9572625" y="6267450"/>
            <a:ext cx="7143750" cy="866776"/>
          </a:xfrm>
          <a:prstGeom prst="rect">
            <a:avLst/>
          </a:prstGeom>
        </p:spPr>
        <p:txBody>
          <a:bodyPr lIns="0" tIns="0" rIns="0" bIns="0" rtlCol="0" anchor="t">
            <a:spAutoFit/>
          </a:bodyPr>
          <a:lstStyle/>
          <a:p>
            <a:pPr algn="l">
              <a:lnSpc>
                <a:spcPts val="3599"/>
              </a:lnSpc>
            </a:pPr>
            <a:r>
              <a:rPr lang="en-US" sz="2250" b="1">
                <a:solidFill>
                  <a:srgbClr val="475569"/>
                </a:solidFill>
                <a:latin typeface="Inter Bold"/>
                <a:ea typeface="Inter Bold"/>
                <a:cs typeface="Inter Bold"/>
                <a:sym typeface="Inter Bold"/>
              </a:rPr>
              <a:t>Classification:</a:t>
            </a:r>
            <a:r>
              <a:rPr lang="en-US" sz="2250">
                <a:solidFill>
                  <a:srgbClr val="475569"/>
                </a:solidFill>
                <a:latin typeface="Inter"/>
                <a:ea typeface="Inter"/>
                <a:cs typeface="Inter"/>
                <a:sym typeface="Inter"/>
              </a:rPr>
              <a:t> Bầu chọn theo đa số (Majority Vote).</a:t>
            </a:r>
          </a:p>
          <a:p>
            <a:pPr algn="l">
              <a:lnSpc>
                <a:spcPts val="3599"/>
              </a:lnSpc>
            </a:pPr>
            <a:r>
              <a:rPr lang="en-US" sz="2250" b="1">
                <a:solidFill>
                  <a:srgbClr val="475569"/>
                </a:solidFill>
                <a:latin typeface="Inter Bold"/>
                <a:ea typeface="Inter Bold"/>
                <a:cs typeface="Inter Bold"/>
                <a:sym typeface="Inter Bold"/>
              </a:rPr>
              <a:t>Regression:</a:t>
            </a:r>
            <a:r>
              <a:rPr lang="en-US" sz="2250">
                <a:solidFill>
                  <a:srgbClr val="475569"/>
                </a:solidFill>
                <a:latin typeface="Inter"/>
                <a:ea typeface="Inter"/>
                <a:cs typeface="Inter"/>
                <a:sym typeface="Inter"/>
              </a:rPr>
              <a:t> Lấy giá trị trung bình.</a:t>
            </a:r>
          </a:p>
        </p:txBody>
      </p:sp>
      <p:sp>
        <p:nvSpPr>
          <p:cNvPr id="36" name="TextBox 36"/>
          <p:cNvSpPr txBox="1"/>
          <p:nvPr/>
        </p:nvSpPr>
        <p:spPr>
          <a:xfrm>
            <a:off x="9558338" y="5624513"/>
            <a:ext cx="400050" cy="511598"/>
          </a:xfrm>
          <a:prstGeom prst="rect">
            <a:avLst/>
          </a:prstGeom>
        </p:spPr>
        <p:txBody>
          <a:bodyPr lIns="0" tIns="0" rIns="0" bIns="0" rtlCol="0" anchor="t">
            <a:spAutoFit/>
          </a:bodyPr>
          <a:lstStyle/>
          <a:p>
            <a:pPr algn="ctr">
              <a:lnSpc>
                <a:spcPts val="4479"/>
              </a:lnSpc>
              <a:spcBef>
                <a:spcPct val="0"/>
              </a:spcBef>
            </a:pPr>
            <a:r>
              <a:rPr lang="en-US" sz="2333" dirty="0">
                <a:solidFill>
                  <a:srgbClr val="000000"/>
                </a:solidFill>
                <a:latin typeface="Be Vietnam"/>
                <a:ea typeface="Be Vietnam"/>
                <a:cs typeface="Be Vietnam"/>
                <a:sym typeface="Be Vietnam"/>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grpSp>
        <p:nvGrpSpPr>
          <p:cNvPr id="2" name="Group 2"/>
          <p:cNvGrpSpPr/>
          <p:nvPr/>
        </p:nvGrpSpPr>
        <p:grpSpPr>
          <a:xfrm>
            <a:off x="857250" y="2248718"/>
            <a:ext cx="8001000" cy="6223768"/>
            <a:chOff x="0" y="0"/>
            <a:chExt cx="10668000" cy="8298358"/>
          </a:xfrm>
        </p:grpSpPr>
        <p:sp>
          <p:nvSpPr>
            <p:cNvPr id="3" name="Freeform 3"/>
            <p:cNvSpPr/>
            <p:nvPr/>
          </p:nvSpPr>
          <p:spPr>
            <a:xfrm flipV="1">
              <a:off x="0" y="0"/>
              <a:ext cx="10668000" cy="8298307"/>
            </a:xfrm>
            <a:custGeom>
              <a:avLst/>
              <a:gdLst/>
              <a:ahLst/>
              <a:cxnLst/>
              <a:rect l="l" t="t" r="r" b="b"/>
              <a:pathLst>
                <a:path w="10668000" h="8298307">
                  <a:moveTo>
                    <a:pt x="0" y="8298307"/>
                  </a:moveTo>
                  <a:lnTo>
                    <a:pt x="10668000" y="8298307"/>
                  </a:lnTo>
                  <a:lnTo>
                    <a:pt x="10668000" y="0"/>
                  </a:lnTo>
                  <a:lnTo>
                    <a:pt x="0" y="0"/>
                  </a:lnTo>
                  <a:lnTo>
                    <a:pt x="0" y="8298307"/>
                  </a:lnTo>
                  <a:close/>
                </a:path>
              </a:pathLst>
            </a:custGeom>
            <a:solidFill>
              <a:srgbClr val="E2F0FF"/>
            </a:solidFill>
            <a:ln w="12700">
              <a:solidFill>
                <a:srgbClr val="000000"/>
              </a:solidFill>
            </a:ln>
          </p:spPr>
        </p:sp>
      </p:grpSp>
      <p:grpSp>
        <p:nvGrpSpPr>
          <p:cNvPr id="4" name="Group 4"/>
          <p:cNvGrpSpPr/>
          <p:nvPr/>
        </p:nvGrpSpPr>
        <p:grpSpPr>
          <a:xfrm>
            <a:off x="9429750" y="2248718"/>
            <a:ext cx="8001000" cy="6223768"/>
            <a:chOff x="0" y="0"/>
            <a:chExt cx="10668000" cy="8298358"/>
          </a:xfrm>
        </p:grpSpPr>
        <p:sp>
          <p:nvSpPr>
            <p:cNvPr id="5" name="Freeform 5"/>
            <p:cNvSpPr/>
            <p:nvPr/>
          </p:nvSpPr>
          <p:spPr>
            <a:xfrm>
              <a:off x="0" y="0"/>
              <a:ext cx="10668000" cy="8298307"/>
            </a:xfrm>
            <a:custGeom>
              <a:avLst/>
              <a:gdLst/>
              <a:ahLst/>
              <a:cxnLst/>
              <a:rect l="l" t="t" r="r" b="b"/>
              <a:pathLst>
                <a:path w="10668000" h="8298307">
                  <a:moveTo>
                    <a:pt x="0" y="0"/>
                  </a:moveTo>
                  <a:lnTo>
                    <a:pt x="10668000" y="0"/>
                  </a:lnTo>
                  <a:lnTo>
                    <a:pt x="10668000" y="8298307"/>
                  </a:lnTo>
                  <a:lnTo>
                    <a:pt x="0" y="8298307"/>
                  </a:lnTo>
                  <a:lnTo>
                    <a:pt x="0" y="0"/>
                  </a:lnTo>
                  <a:close/>
                </a:path>
              </a:pathLst>
            </a:custGeom>
            <a:solidFill>
              <a:srgbClr val="E2F0FF"/>
            </a:solidFill>
            <a:ln w="12700">
              <a:solidFill>
                <a:srgbClr val="000000"/>
              </a:solidFill>
            </a:ln>
          </p:spPr>
        </p:sp>
      </p:grpSp>
      <p:sp>
        <p:nvSpPr>
          <p:cNvPr id="6" name="TextBox 6"/>
          <p:cNvSpPr txBox="1"/>
          <p:nvPr/>
        </p:nvSpPr>
        <p:spPr>
          <a:xfrm>
            <a:off x="857250" y="647700"/>
            <a:ext cx="8572500" cy="872034"/>
          </a:xfrm>
          <a:prstGeom prst="rect">
            <a:avLst/>
          </a:prstGeom>
        </p:spPr>
        <p:txBody>
          <a:bodyPr wrap="square" lIns="0" tIns="0" rIns="0" bIns="0" rtlCol="0" anchor="t">
            <a:spAutoFit/>
          </a:bodyPr>
          <a:lstStyle/>
          <a:p>
            <a:pPr algn="l">
              <a:lnSpc>
                <a:spcPts val="6802"/>
              </a:lnSpc>
            </a:pPr>
            <a:r>
              <a:rPr lang="en-US" sz="4725" dirty="0">
                <a:solidFill>
                  <a:srgbClr val="334155"/>
                </a:solidFill>
                <a:latin typeface="Calibri (MS)"/>
                <a:ea typeface="Calibri (MS)"/>
                <a:cs typeface="Calibri (MS)"/>
                <a:sym typeface="Calibri (MS)"/>
              </a:rPr>
              <a:t>5.2 </a:t>
            </a:r>
            <a:r>
              <a:rPr lang="en-US" sz="4725" dirty="0" err="1">
                <a:solidFill>
                  <a:srgbClr val="334155"/>
                </a:solidFill>
                <a:latin typeface="Calibri (MS)"/>
                <a:ea typeface="Calibri (MS)"/>
                <a:cs typeface="Calibri (MS)"/>
                <a:sym typeface="Calibri (MS)"/>
              </a:rPr>
              <a:t>Cơ</a:t>
            </a:r>
            <a:r>
              <a:rPr lang="en-US" sz="4725" dirty="0">
                <a:solidFill>
                  <a:srgbClr val="334155"/>
                </a:solidFill>
                <a:latin typeface="Calibri (MS)"/>
                <a:ea typeface="Calibri (MS)"/>
                <a:cs typeface="Calibri (MS)"/>
                <a:sym typeface="Calibri (MS)"/>
              </a:rPr>
              <a:t> </a:t>
            </a:r>
            <a:r>
              <a:rPr lang="en-US" sz="4725" dirty="0" err="1">
                <a:solidFill>
                  <a:srgbClr val="334155"/>
                </a:solidFill>
                <a:latin typeface="Calibri (MS)"/>
                <a:ea typeface="Calibri (MS)"/>
                <a:cs typeface="Calibri (MS)"/>
                <a:sym typeface="Calibri (MS)"/>
              </a:rPr>
              <a:t>chế</a:t>
            </a:r>
            <a:r>
              <a:rPr lang="en-US" sz="4725" dirty="0">
                <a:solidFill>
                  <a:srgbClr val="334155"/>
                </a:solidFill>
                <a:latin typeface="Calibri (MS)"/>
                <a:ea typeface="Calibri (MS)"/>
                <a:cs typeface="Calibri (MS)"/>
                <a:sym typeface="Calibri (MS)"/>
              </a:rPr>
              <a:t> Bagging &amp; Randomness</a:t>
            </a:r>
          </a:p>
        </p:txBody>
      </p:sp>
      <p:grpSp>
        <p:nvGrpSpPr>
          <p:cNvPr id="7" name="Group 7"/>
          <p:cNvGrpSpPr/>
          <p:nvPr/>
        </p:nvGrpSpPr>
        <p:grpSpPr>
          <a:xfrm>
            <a:off x="857250" y="1791518"/>
            <a:ext cx="16573500" cy="28575"/>
            <a:chOff x="0" y="0"/>
            <a:chExt cx="22098000" cy="38100"/>
          </a:xfrm>
        </p:grpSpPr>
        <p:sp>
          <p:nvSpPr>
            <p:cNvPr id="8" name="Freeform 8"/>
            <p:cNvSpPr/>
            <p:nvPr/>
          </p:nvSpPr>
          <p:spPr>
            <a:xfrm>
              <a:off x="0" y="0"/>
              <a:ext cx="22098000" cy="38100"/>
            </a:xfrm>
            <a:custGeom>
              <a:avLst/>
              <a:gdLst/>
              <a:ahLst/>
              <a:cxnLst/>
              <a:rect l="l" t="t" r="r" b="b"/>
              <a:pathLst>
                <a:path w="22098000" h="38100">
                  <a:moveTo>
                    <a:pt x="0" y="0"/>
                  </a:moveTo>
                  <a:lnTo>
                    <a:pt x="22098000" y="0"/>
                  </a:lnTo>
                  <a:lnTo>
                    <a:pt x="22098000" y="38100"/>
                  </a:lnTo>
                  <a:lnTo>
                    <a:pt x="0" y="38100"/>
                  </a:lnTo>
                  <a:close/>
                </a:path>
              </a:pathLst>
            </a:custGeom>
            <a:solidFill>
              <a:srgbClr val="334155"/>
            </a:solidFill>
            <a:ln w="12700">
              <a:solidFill>
                <a:srgbClr val="000000"/>
              </a:solidFill>
            </a:ln>
          </p:spPr>
        </p:sp>
      </p:grpSp>
      <p:sp>
        <p:nvSpPr>
          <p:cNvPr id="9" name="TextBox 9"/>
          <p:cNvSpPr txBox="1"/>
          <p:nvPr/>
        </p:nvSpPr>
        <p:spPr>
          <a:xfrm>
            <a:off x="857250" y="8596313"/>
            <a:ext cx="16573500" cy="619125"/>
          </a:xfrm>
          <a:prstGeom prst="rect">
            <a:avLst/>
          </a:prstGeom>
        </p:spPr>
        <p:txBody>
          <a:bodyPr lIns="0" tIns="0" rIns="0" bIns="0" rtlCol="0" anchor="t">
            <a:spAutoFit/>
          </a:bodyPr>
          <a:lstStyle/>
          <a:p>
            <a:pPr algn="ctr">
              <a:lnSpc>
                <a:spcPts val="4320"/>
              </a:lnSpc>
            </a:pPr>
            <a:r>
              <a:rPr lang="en-US" sz="2250" i="1">
                <a:solidFill>
                  <a:srgbClr val="0C336A"/>
                </a:solidFill>
                <a:latin typeface="Be Vietnam Italics"/>
                <a:ea typeface="Be Vietnam Italics"/>
                <a:cs typeface="Be Vietnam Italics"/>
                <a:sym typeface="Be Vietnam Italics"/>
              </a:rPr>
              <a:t>Sự ngẫu nhiên này giúp các cây "đa dạng" (uncorrelated), giảm thiểu Overfitting.</a:t>
            </a:r>
          </a:p>
        </p:txBody>
      </p:sp>
      <p:sp>
        <p:nvSpPr>
          <p:cNvPr id="10" name="TextBox 10"/>
          <p:cNvSpPr txBox="1"/>
          <p:nvPr/>
        </p:nvSpPr>
        <p:spPr>
          <a:xfrm>
            <a:off x="1300163" y="2615430"/>
            <a:ext cx="4560213" cy="551688"/>
          </a:xfrm>
          <a:prstGeom prst="rect">
            <a:avLst/>
          </a:prstGeom>
        </p:spPr>
        <p:txBody>
          <a:bodyPr lIns="0" tIns="0" rIns="0" bIns="0" rtlCol="0" anchor="t">
            <a:spAutoFit/>
          </a:bodyPr>
          <a:lstStyle/>
          <a:p>
            <a:pPr algn="l">
              <a:lnSpc>
                <a:spcPts val="4536"/>
              </a:lnSpc>
            </a:pPr>
            <a:r>
              <a:rPr lang="en-US" sz="3150">
                <a:solidFill>
                  <a:srgbClr val="0C336A"/>
                </a:solidFill>
                <a:latin typeface="Paytone One"/>
                <a:ea typeface="Paytone One"/>
                <a:cs typeface="Paytone One"/>
                <a:sym typeface="Paytone One"/>
              </a:rPr>
              <a:t>1. Bootstrap Sampling</a:t>
            </a:r>
          </a:p>
        </p:txBody>
      </p:sp>
      <p:sp>
        <p:nvSpPr>
          <p:cNvPr id="11" name="TextBox 11"/>
          <p:cNvSpPr txBox="1"/>
          <p:nvPr/>
        </p:nvSpPr>
        <p:spPr>
          <a:xfrm>
            <a:off x="1300162" y="3509739"/>
            <a:ext cx="7115175" cy="1533525"/>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Mỗi cây con được huấn luyện trên một tập dữ liệu con khác nhau, được lấy mẫu ngẫu nhiên có hoàn lại (replacement) từ tập dữ liệu gốc.</a:t>
            </a:r>
          </a:p>
        </p:txBody>
      </p:sp>
      <p:sp>
        <p:nvSpPr>
          <p:cNvPr id="12" name="TextBox 12"/>
          <p:cNvSpPr txBox="1"/>
          <p:nvPr/>
        </p:nvSpPr>
        <p:spPr>
          <a:xfrm>
            <a:off x="9872662" y="2615430"/>
            <a:ext cx="3987403" cy="551688"/>
          </a:xfrm>
          <a:prstGeom prst="rect">
            <a:avLst/>
          </a:prstGeom>
        </p:spPr>
        <p:txBody>
          <a:bodyPr lIns="0" tIns="0" rIns="0" bIns="0" rtlCol="0" anchor="t">
            <a:spAutoFit/>
          </a:bodyPr>
          <a:lstStyle/>
          <a:p>
            <a:pPr algn="l">
              <a:lnSpc>
                <a:spcPts val="4536"/>
              </a:lnSpc>
            </a:pPr>
            <a:r>
              <a:rPr lang="en-US" sz="3150">
                <a:solidFill>
                  <a:srgbClr val="0C336A"/>
                </a:solidFill>
                <a:latin typeface="Paytone One"/>
                <a:ea typeface="Paytone One"/>
                <a:cs typeface="Paytone One"/>
                <a:sym typeface="Paytone One"/>
              </a:rPr>
              <a:t>2. Random Features</a:t>
            </a:r>
          </a:p>
        </p:txBody>
      </p:sp>
      <p:sp>
        <p:nvSpPr>
          <p:cNvPr id="13" name="TextBox 13"/>
          <p:cNvSpPr txBox="1"/>
          <p:nvPr/>
        </p:nvSpPr>
        <p:spPr>
          <a:xfrm>
            <a:off x="9872662" y="3509739"/>
            <a:ext cx="7115175" cy="1533525"/>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Tại mỗi điểm chia nút, thuật toán không xét tất cả thuộc tính mà chỉ xét một tập hợp ngẫu nhiên các thuộc tính (ví dụ: căn bậc 2 của tổng số features).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D419E"/>
        </a:solidFill>
        <a:effectLst/>
      </p:bgPr>
    </p:bg>
    <p:spTree>
      <p:nvGrpSpPr>
        <p:cNvPr id="1" name=""/>
        <p:cNvGrpSpPr/>
        <p:nvPr/>
      </p:nvGrpSpPr>
      <p:grpSpPr>
        <a:xfrm>
          <a:off x="0" y="0"/>
          <a:ext cx="0" cy="0"/>
          <a:chOff x="0" y="0"/>
          <a:chExt cx="0" cy="0"/>
        </a:xfrm>
      </p:grpSpPr>
      <p:sp>
        <p:nvSpPr>
          <p:cNvPr id="2" name="TextBox 2"/>
          <p:cNvSpPr txBox="1"/>
          <p:nvPr/>
        </p:nvSpPr>
        <p:spPr>
          <a:xfrm>
            <a:off x="7434501" y="4084363"/>
            <a:ext cx="3462099" cy="1333698"/>
          </a:xfrm>
          <a:prstGeom prst="rect">
            <a:avLst/>
          </a:prstGeom>
        </p:spPr>
        <p:txBody>
          <a:bodyPr wrap="square" lIns="0" tIns="0" rIns="0" bIns="0" rtlCol="0" anchor="t">
            <a:spAutoFit/>
          </a:bodyPr>
          <a:lstStyle/>
          <a:p>
            <a:pPr algn="ctr">
              <a:lnSpc>
                <a:spcPts val="10366"/>
              </a:lnSpc>
            </a:pPr>
            <a:r>
              <a:rPr lang="en-US" sz="7200" dirty="0">
                <a:solidFill>
                  <a:srgbClr val="E2F0FF"/>
                </a:solidFill>
                <a:latin typeface="Paytone One"/>
                <a:ea typeface="Paytone One"/>
                <a:cs typeface="Paytone One"/>
                <a:sym typeface="Paytone One"/>
              </a:rPr>
              <a:t>PHẦN 6</a:t>
            </a:r>
          </a:p>
        </p:txBody>
      </p:sp>
      <p:sp>
        <p:nvSpPr>
          <p:cNvPr id="3" name="TextBox 3"/>
          <p:cNvSpPr txBox="1"/>
          <p:nvPr/>
        </p:nvSpPr>
        <p:spPr>
          <a:xfrm>
            <a:off x="7253764" y="5572125"/>
            <a:ext cx="3871436" cy="500137"/>
          </a:xfrm>
          <a:prstGeom prst="rect">
            <a:avLst/>
          </a:prstGeom>
        </p:spPr>
        <p:txBody>
          <a:bodyPr wrap="square" lIns="0" tIns="0" rIns="0" bIns="0" rtlCol="0" anchor="t">
            <a:spAutoFit/>
          </a:bodyPr>
          <a:lstStyle/>
          <a:p>
            <a:pPr algn="ctr">
              <a:lnSpc>
                <a:spcPts val="3887"/>
              </a:lnSpc>
            </a:pPr>
            <a:r>
              <a:rPr lang="en-US" sz="2700" b="1" dirty="0">
                <a:solidFill>
                  <a:srgbClr val="E2F0FF"/>
                </a:solidFill>
                <a:latin typeface="Be Vietnam Ultra-Bold"/>
                <a:ea typeface="Be Vietnam Ultra-Bold"/>
                <a:cs typeface="Be Vietnam Ultra-Bold"/>
                <a:sym typeface="Be Vietnam Ultra-Bold"/>
              </a:rPr>
              <a:t>KẾT QUẢ THỰC NGHIỆM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D419E"/>
        </a:solidFill>
        <a:effectLst/>
      </p:bgPr>
    </p:bg>
    <p:spTree>
      <p:nvGrpSpPr>
        <p:cNvPr id="1" name=""/>
        <p:cNvGrpSpPr/>
        <p:nvPr/>
      </p:nvGrpSpPr>
      <p:grpSpPr>
        <a:xfrm>
          <a:off x="0" y="0"/>
          <a:ext cx="0" cy="0"/>
          <a:chOff x="0" y="0"/>
          <a:chExt cx="0" cy="0"/>
        </a:xfrm>
      </p:grpSpPr>
      <p:sp>
        <p:nvSpPr>
          <p:cNvPr id="2" name="TextBox 2"/>
          <p:cNvSpPr txBox="1"/>
          <p:nvPr/>
        </p:nvSpPr>
        <p:spPr>
          <a:xfrm>
            <a:off x="7514034" y="4084363"/>
            <a:ext cx="3306366" cy="1333698"/>
          </a:xfrm>
          <a:prstGeom prst="rect">
            <a:avLst/>
          </a:prstGeom>
        </p:spPr>
        <p:txBody>
          <a:bodyPr wrap="square" lIns="0" tIns="0" rIns="0" bIns="0" rtlCol="0" anchor="t">
            <a:spAutoFit/>
          </a:bodyPr>
          <a:lstStyle/>
          <a:p>
            <a:pPr algn="ctr">
              <a:lnSpc>
                <a:spcPts val="10366"/>
              </a:lnSpc>
            </a:pPr>
            <a:r>
              <a:rPr lang="en-US" sz="7200" dirty="0">
                <a:solidFill>
                  <a:srgbClr val="E2F0FF"/>
                </a:solidFill>
                <a:latin typeface="Paytone One"/>
                <a:ea typeface="Paytone One"/>
                <a:cs typeface="Paytone One"/>
                <a:sym typeface="Paytone One"/>
              </a:rPr>
              <a:t>PHẦN 1</a:t>
            </a:r>
          </a:p>
        </p:txBody>
      </p:sp>
      <p:sp>
        <p:nvSpPr>
          <p:cNvPr id="3" name="TextBox 3"/>
          <p:cNvSpPr txBox="1"/>
          <p:nvPr/>
        </p:nvSpPr>
        <p:spPr>
          <a:xfrm>
            <a:off x="7103208" y="5572125"/>
            <a:ext cx="4250591" cy="500137"/>
          </a:xfrm>
          <a:prstGeom prst="rect">
            <a:avLst/>
          </a:prstGeom>
        </p:spPr>
        <p:txBody>
          <a:bodyPr wrap="square" lIns="0" tIns="0" rIns="0" bIns="0" rtlCol="0" anchor="t">
            <a:spAutoFit/>
          </a:bodyPr>
          <a:lstStyle/>
          <a:p>
            <a:pPr algn="ctr">
              <a:lnSpc>
                <a:spcPts val="3887"/>
              </a:lnSpc>
            </a:pPr>
            <a:r>
              <a:rPr lang="en-US" sz="2700" b="1" dirty="0">
                <a:solidFill>
                  <a:srgbClr val="E2F0FF"/>
                </a:solidFill>
                <a:latin typeface="Be Vietnam Ultra-Bold"/>
                <a:ea typeface="Be Vietnam Ultra-Bold"/>
                <a:cs typeface="Be Vietnam Ultra-Bold"/>
                <a:sym typeface="Be Vietnam Ultra-Bold"/>
              </a:rPr>
              <a:t>GIỚI THIỆU &amp; ĐẶT VẤN ĐỀ</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grpSp>
        <p:nvGrpSpPr>
          <p:cNvPr id="2" name="Group 2"/>
          <p:cNvGrpSpPr/>
          <p:nvPr/>
        </p:nvGrpSpPr>
        <p:grpSpPr>
          <a:xfrm>
            <a:off x="857250" y="2248718"/>
            <a:ext cx="8143875" cy="1871662"/>
            <a:chOff x="0" y="0"/>
            <a:chExt cx="10858500" cy="2495550"/>
          </a:xfrm>
        </p:grpSpPr>
        <p:sp>
          <p:nvSpPr>
            <p:cNvPr id="3" name="Freeform 3"/>
            <p:cNvSpPr/>
            <p:nvPr/>
          </p:nvSpPr>
          <p:spPr>
            <a:xfrm>
              <a:off x="0" y="0"/>
              <a:ext cx="10858500" cy="2495550"/>
            </a:xfrm>
            <a:custGeom>
              <a:avLst/>
              <a:gdLst/>
              <a:ahLst/>
              <a:cxnLst/>
              <a:rect l="l" t="t" r="r" b="b"/>
              <a:pathLst>
                <a:path w="10858500" h="2495550">
                  <a:moveTo>
                    <a:pt x="0" y="0"/>
                  </a:moveTo>
                  <a:lnTo>
                    <a:pt x="10858500" y="0"/>
                  </a:lnTo>
                  <a:lnTo>
                    <a:pt x="10858500" y="2495550"/>
                  </a:lnTo>
                  <a:lnTo>
                    <a:pt x="0" y="2495550"/>
                  </a:lnTo>
                  <a:lnTo>
                    <a:pt x="0" y="0"/>
                  </a:lnTo>
                  <a:close/>
                </a:path>
              </a:pathLst>
            </a:custGeom>
            <a:solidFill>
              <a:srgbClr val="E2F0FF"/>
            </a:solidFill>
            <a:ln w="12700">
              <a:solidFill>
                <a:srgbClr val="000000"/>
              </a:solidFill>
            </a:ln>
          </p:spPr>
        </p:sp>
      </p:grpSp>
      <p:grpSp>
        <p:nvGrpSpPr>
          <p:cNvPr id="4" name="Group 4"/>
          <p:cNvGrpSpPr/>
          <p:nvPr/>
        </p:nvGrpSpPr>
        <p:grpSpPr>
          <a:xfrm>
            <a:off x="9286875" y="2248718"/>
            <a:ext cx="8143875" cy="1871662"/>
            <a:chOff x="0" y="0"/>
            <a:chExt cx="10858500" cy="2495550"/>
          </a:xfrm>
        </p:grpSpPr>
        <p:sp>
          <p:nvSpPr>
            <p:cNvPr id="5" name="Freeform 5"/>
            <p:cNvSpPr/>
            <p:nvPr/>
          </p:nvSpPr>
          <p:spPr>
            <a:xfrm>
              <a:off x="0" y="0"/>
              <a:ext cx="10858500" cy="2495550"/>
            </a:xfrm>
            <a:custGeom>
              <a:avLst/>
              <a:gdLst/>
              <a:ahLst/>
              <a:cxnLst/>
              <a:rect l="l" t="t" r="r" b="b"/>
              <a:pathLst>
                <a:path w="10858500" h="2495550">
                  <a:moveTo>
                    <a:pt x="0" y="0"/>
                  </a:moveTo>
                  <a:lnTo>
                    <a:pt x="10858500" y="0"/>
                  </a:lnTo>
                  <a:lnTo>
                    <a:pt x="10858500" y="2495550"/>
                  </a:lnTo>
                  <a:lnTo>
                    <a:pt x="0" y="2495550"/>
                  </a:lnTo>
                  <a:lnTo>
                    <a:pt x="0" y="0"/>
                  </a:lnTo>
                  <a:close/>
                </a:path>
              </a:pathLst>
            </a:custGeom>
            <a:solidFill>
              <a:srgbClr val="E2F0FF"/>
            </a:solidFill>
            <a:ln w="12700">
              <a:solidFill>
                <a:srgbClr val="000000"/>
              </a:solidFill>
            </a:ln>
          </p:spPr>
        </p:sp>
      </p:grpSp>
      <p:grpSp>
        <p:nvGrpSpPr>
          <p:cNvPr id="6" name="Group 6"/>
          <p:cNvGrpSpPr/>
          <p:nvPr/>
        </p:nvGrpSpPr>
        <p:grpSpPr>
          <a:xfrm>
            <a:off x="857250" y="4406130"/>
            <a:ext cx="8143875" cy="1871662"/>
            <a:chOff x="0" y="0"/>
            <a:chExt cx="10858500" cy="2495550"/>
          </a:xfrm>
        </p:grpSpPr>
        <p:sp>
          <p:nvSpPr>
            <p:cNvPr id="7" name="Freeform 7"/>
            <p:cNvSpPr/>
            <p:nvPr/>
          </p:nvSpPr>
          <p:spPr>
            <a:xfrm>
              <a:off x="0" y="0"/>
              <a:ext cx="10858500" cy="2495550"/>
            </a:xfrm>
            <a:custGeom>
              <a:avLst/>
              <a:gdLst/>
              <a:ahLst/>
              <a:cxnLst/>
              <a:rect l="l" t="t" r="r" b="b"/>
              <a:pathLst>
                <a:path w="10858500" h="2495550">
                  <a:moveTo>
                    <a:pt x="0" y="0"/>
                  </a:moveTo>
                  <a:lnTo>
                    <a:pt x="10858500" y="0"/>
                  </a:lnTo>
                  <a:lnTo>
                    <a:pt x="10858500" y="2495550"/>
                  </a:lnTo>
                  <a:lnTo>
                    <a:pt x="0" y="2495550"/>
                  </a:lnTo>
                  <a:lnTo>
                    <a:pt x="0" y="0"/>
                  </a:lnTo>
                  <a:close/>
                </a:path>
              </a:pathLst>
            </a:custGeom>
            <a:solidFill>
              <a:srgbClr val="E2F0FF"/>
            </a:solidFill>
            <a:ln w="12700">
              <a:solidFill>
                <a:srgbClr val="000000"/>
              </a:solidFill>
            </a:ln>
          </p:spPr>
        </p:sp>
      </p:grpSp>
      <p:grpSp>
        <p:nvGrpSpPr>
          <p:cNvPr id="8" name="Group 8"/>
          <p:cNvGrpSpPr/>
          <p:nvPr/>
        </p:nvGrpSpPr>
        <p:grpSpPr>
          <a:xfrm>
            <a:off x="9286875" y="4406130"/>
            <a:ext cx="8143875" cy="1871662"/>
            <a:chOff x="0" y="0"/>
            <a:chExt cx="10858500" cy="2495550"/>
          </a:xfrm>
        </p:grpSpPr>
        <p:sp>
          <p:nvSpPr>
            <p:cNvPr id="9" name="Freeform 9"/>
            <p:cNvSpPr/>
            <p:nvPr/>
          </p:nvSpPr>
          <p:spPr>
            <a:xfrm>
              <a:off x="0" y="0"/>
              <a:ext cx="10858500" cy="2495550"/>
            </a:xfrm>
            <a:custGeom>
              <a:avLst/>
              <a:gdLst/>
              <a:ahLst/>
              <a:cxnLst/>
              <a:rect l="l" t="t" r="r" b="b"/>
              <a:pathLst>
                <a:path w="10858500" h="2495550">
                  <a:moveTo>
                    <a:pt x="0" y="0"/>
                  </a:moveTo>
                  <a:lnTo>
                    <a:pt x="10858500" y="0"/>
                  </a:lnTo>
                  <a:lnTo>
                    <a:pt x="10858500" y="2495550"/>
                  </a:lnTo>
                  <a:lnTo>
                    <a:pt x="0" y="2495550"/>
                  </a:lnTo>
                  <a:lnTo>
                    <a:pt x="0" y="0"/>
                  </a:lnTo>
                  <a:close/>
                </a:path>
              </a:pathLst>
            </a:custGeom>
            <a:solidFill>
              <a:srgbClr val="E2F0FF"/>
            </a:solidFill>
            <a:ln w="12700">
              <a:solidFill>
                <a:srgbClr val="000000"/>
              </a:solidFill>
            </a:ln>
          </p:spPr>
        </p:sp>
      </p:grpSp>
      <p:sp>
        <p:nvSpPr>
          <p:cNvPr id="10" name="TextBox 10"/>
          <p:cNvSpPr txBox="1"/>
          <p:nvPr/>
        </p:nvSpPr>
        <p:spPr>
          <a:xfrm>
            <a:off x="857250" y="647700"/>
            <a:ext cx="7861340" cy="923012"/>
          </a:xfrm>
          <a:prstGeom prst="rect">
            <a:avLst/>
          </a:prstGeom>
        </p:spPr>
        <p:txBody>
          <a:bodyPr lIns="0" tIns="0" rIns="0" bIns="0" rtlCol="0" anchor="t">
            <a:spAutoFit/>
          </a:bodyPr>
          <a:lstStyle/>
          <a:p>
            <a:pPr algn="l">
              <a:lnSpc>
                <a:spcPts val="6802"/>
              </a:lnSpc>
            </a:pPr>
            <a:r>
              <a:rPr lang="en-US" sz="4725">
                <a:solidFill>
                  <a:srgbClr val="334155"/>
                </a:solidFill>
                <a:latin typeface="Calibri (MS)"/>
                <a:ea typeface="Calibri (MS)"/>
                <a:cs typeface="Calibri (MS)"/>
                <a:sym typeface="Calibri (MS)"/>
              </a:rPr>
              <a:t>6.1 Các chỉ số đánh giá (Metrics)</a:t>
            </a:r>
          </a:p>
        </p:txBody>
      </p:sp>
      <p:grpSp>
        <p:nvGrpSpPr>
          <p:cNvPr id="11" name="Group 11"/>
          <p:cNvGrpSpPr/>
          <p:nvPr/>
        </p:nvGrpSpPr>
        <p:grpSpPr>
          <a:xfrm>
            <a:off x="857250" y="1791518"/>
            <a:ext cx="16573500" cy="28575"/>
            <a:chOff x="0" y="0"/>
            <a:chExt cx="22098000" cy="38100"/>
          </a:xfrm>
        </p:grpSpPr>
        <p:sp>
          <p:nvSpPr>
            <p:cNvPr id="12" name="Freeform 12"/>
            <p:cNvSpPr/>
            <p:nvPr/>
          </p:nvSpPr>
          <p:spPr>
            <a:xfrm>
              <a:off x="0" y="0"/>
              <a:ext cx="22098000" cy="38100"/>
            </a:xfrm>
            <a:custGeom>
              <a:avLst/>
              <a:gdLst/>
              <a:ahLst/>
              <a:cxnLst/>
              <a:rect l="l" t="t" r="r" b="b"/>
              <a:pathLst>
                <a:path w="22098000" h="38100">
                  <a:moveTo>
                    <a:pt x="0" y="0"/>
                  </a:moveTo>
                  <a:lnTo>
                    <a:pt x="22098000" y="0"/>
                  </a:lnTo>
                  <a:lnTo>
                    <a:pt x="22098000" y="38100"/>
                  </a:lnTo>
                  <a:lnTo>
                    <a:pt x="0" y="38100"/>
                  </a:lnTo>
                  <a:close/>
                </a:path>
              </a:pathLst>
            </a:custGeom>
            <a:solidFill>
              <a:srgbClr val="334155"/>
            </a:solidFill>
            <a:ln w="12700">
              <a:solidFill>
                <a:srgbClr val="000000"/>
              </a:solidFill>
            </a:ln>
          </p:spPr>
        </p:sp>
      </p:grpSp>
      <p:sp>
        <p:nvSpPr>
          <p:cNvPr id="13" name="TextBox 13"/>
          <p:cNvSpPr txBox="1"/>
          <p:nvPr/>
        </p:nvSpPr>
        <p:spPr>
          <a:xfrm>
            <a:off x="3761839" y="2534468"/>
            <a:ext cx="2334697" cy="609600"/>
          </a:xfrm>
          <a:prstGeom prst="rect">
            <a:avLst/>
          </a:prstGeom>
        </p:spPr>
        <p:txBody>
          <a:bodyPr lIns="0" tIns="0" rIns="0" bIns="0" rtlCol="0" anchor="t">
            <a:spAutoFit/>
          </a:bodyPr>
          <a:lstStyle/>
          <a:p>
            <a:pPr algn="ctr">
              <a:lnSpc>
                <a:spcPts val="4860"/>
              </a:lnSpc>
            </a:pPr>
            <a:r>
              <a:rPr lang="en-US" sz="4050" b="1">
                <a:solidFill>
                  <a:srgbClr val="334155"/>
                </a:solidFill>
                <a:latin typeface="Be Vietnam Ultra-Bold"/>
                <a:ea typeface="Be Vietnam Ultra-Bold"/>
                <a:cs typeface="Be Vietnam Ultra-Bold"/>
                <a:sym typeface="Be Vietnam Ultra-Bold"/>
              </a:rPr>
              <a:t>Accuracy</a:t>
            </a:r>
          </a:p>
        </p:txBody>
      </p:sp>
      <p:sp>
        <p:nvSpPr>
          <p:cNvPr id="14" name="TextBox 14"/>
          <p:cNvSpPr txBox="1"/>
          <p:nvPr/>
        </p:nvSpPr>
        <p:spPr>
          <a:xfrm>
            <a:off x="1143000" y="3263130"/>
            <a:ext cx="7572375" cy="285750"/>
          </a:xfrm>
          <a:prstGeom prst="rect">
            <a:avLst/>
          </a:prstGeom>
        </p:spPr>
        <p:txBody>
          <a:bodyPr lIns="0" tIns="0" rIns="0" bIns="0" rtlCol="0" anchor="t">
            <a:spAutoFit/>
          </a:bodyPr>
          <a:lstStyle/>
          <a:p>
            <a:pPr algn="ctr">
              <a:lnSpc>
                <a:spcPts val="2160"/>
              </a:lnSpc>
            </a:pPr>
            <a:r>
              <a:rPr lang="en-US" sz="1800">
                <a:solidFill>
                  <a:srgbClr val="0C336A"/>
                </a:solidFill>
                <a:latin typeface="Be Vietnam"/>
                <a:ea typeface="Be Vietnam"/>
                <a:cs typeface="Be Vietnam"/>
                <a:sym typeface="Be Vietnam"/>
              </a:rPr>
              <a:t>ĐỘ CHÍNH XÁC TỔNG THỂ</a:t>
            </a:r>
          </a:p>
        </p:txBody>
      </p:sp>
      <p:sp>
        <p:nvSpPr>
          <p:cNvPr id="15" name="TextBox 15"/>
          <p:cNvSpPr txBox="1"/>
          <p:nvPr/>
        </p:nvSpPr>
        <p:spPr>
          <a:xfrm>
            <a:off x="9572625" y="2534468"/>
            <a:ext cx="7572375" cy="657225"/>
          </a:xfrm>
          <a:prstGeom prst="rect">
            <a:avLst/>
          </a:prstGeom>
        </p:spPr>
        <p:txBody>
          <a:bodyPr lIns="0" tIns="0" rIns="0" bIns="0" rtlCol="0" anchor="t">
            <a:spAutoFit/>
          </a:bodyPr>
          <a:lstStyle/>
          <a:p>
            <a:pPr algn="ctr">
              <a:lnSpc>
                <a:spcPts val="4860"/>
              </a:lnSpc>
            </a:pPr>
            <a:r>
              <a:rPr lang="en-US" sz="4050" b="1">
                <a:solidFill>
                  <a:srgbClr val="334155"/>
                </a:solidFill>
                <a:latin typeface="Be Vietnam Ultra-Bold"/>
                <a:ea typeface="Be Vietnam Ultra-Bold"/>
                <a:cs typeface="Be Vietnam Ultra-Bold"/>
                <a:sym typeface="Be Vietnam Ultra-Bold"/>
              </a:rPr>
              <a:t>Precision</a:t>
            </a:r>
          </a:p>
        </p:txBody>
      </p:sp>
      <p:sp>
        <p:nvSpPr>
          <p:cNvPr id="16" name="TextBox 16"/>
          <p:cNvSpPr txBox="1"/>
          <p:nvPr/>
        </p:nvSpPr>
        <p:spPr>
          <a:xfrm>
            <a:off x="9572625" y="3263130"/>
            <a:ext cx="7572375" cy="285750"/>
          </a:xfrm>
          <a:prstGeom prst="rect">
            <a:avLst/>
          </a:prstGeom>
        </p:spPr>
        <p:txBody>
          <a:bodyPr lIns="0" tIns="0" rIns="0" bIns="0" rtlCol="0" anchor="t">
            <a:spAutoFit/>
          </a:bodyPr>
          <a:lstStyle/>
          <a:p>
            <a:pPr algn="ctr">
              <a:lnSpc>
                <a:spcPts val="2160"/>
              </a:lnSpc>
            </a:pPr>
            <a:r>
              <a:rPr lang="en-US" sz="1800">
                <a:solidFill>
                  <a:srgbClr val="0C336A"/>
                </a:solidFill>
                <a:latin typeface="Be Vietnam"/>
                <a:ea typeface="Be Vietnam"/>
                <a:cs typeface="Be Vietnam"/>
                <a:sym typeface="Be Vietnam"/>
              </a:rPr>
              <a:t>ĐỘ CHÍNH XÁC DỰ BÁO DƯƠNG</a:t>
            </a:r>
          </a:p>
        </p:txBody>
      </p:sp>
      <p:sp>
        <p:nvSpPr>
          <p:cNvPr id="17" name="TextBox 17"/>
          <p:cNvSpPr txBox="1"/>
          <p:nvPr/>
        </p:nvSpPr>
        <p:spPr>
          <a:xfrm>
            <a:off x="1143000" y="4691880"/>
            <a:ext cx="7572375" cy="657225"/>
          </a:xfrm>
          <a:prstGeom prst="rect">
            <a:avLst/>
          </a:prstGeom>
        </p:spPr>
        <p:txBody>
          <a:bodyPr lIns="0" tIns="0" rIns="0" bIns="0" rtlCol="0" anchor="t">
            <a:spAutoFit/>
          </a:bodyPr>
          <a:lstStyle/>
          <a:p>
            <a:pPr algn="ctr">
              <a:lnSpc>
                <a:spcPts val="4860"/>
              </a:lnSpc>
            </a:pPr>
            <a:r>
              <a:rPr lang="en-US" sz="4050" b="1">
                <a:solidFill>
                  <a:srgbClr val="334155"/>
                </a:solidFill>
                <a:latin typeface="Be Vietnam Ultra-Bold"/>
                <a:ea typeface="Be Vietnam Ultra-Bold"/>
                <a:cs typeface="Be Vietnam Ultra-Bold"/>
                <a:sym typeface="Be Vietnam Ultra-Bold"/>
              </a:rPr>
              <a:t>Recall</a:t>
            </a:r>
          </a:p>
        </p:txBody>
      </p:sp>
      <p:sp>
        <p:nvSpPr>
          <p:cNvPr id="18" name="TextBox 18"/>
          <p:cNvSpPr txBox="1"/>
          <p:nvPr/>
        </p:nvSpPr>
        <p:spPr>
          <a:xfrm>
            <a:off x="1143000" y="5420542"/>
            <a:ext cx="7572375" cy="285750"/>
          </a:xfrm>
          <a:prstGeom prst="rect">
            <a:avLst/>
          </a:prstGeom>
        </p:spPr>
        <p:txBody>
          <a:bodyPr lIns="0" tIns="0" rIns="0" bIns="0" rtlCol="0" anchor="t">
            <a:spAutoFit/>
          </a:bodyPr>
          <a:lstStyle/>
          <a:p>
            <a:pPr algn="ctr">
              <a:lnSpc>
                <a:spcPts val="2160"/>
              </a:lnSpc>
            </a:pPr>
            <a:r>
              <a:rPr lang="en-US" sz="1800">
                <a:solidFill>
                  <a:srgbClr val="0C336A"/>
                </a:solidFill>
                <a:latin typeface="Be Vietnam"/>
                <a:ea typeface="Be Vietnam"/>
                <a:cs typeface="Be Vietnam"/>
                <a:sym typeface="Be Vietnam"/>
              </a:rPr>
              <a:t>ĐỘ NHẠY (PHÁT HIỆN BỆNH)</a:t>
            </a:r>
          </a:p>
        </p:txBody>
      </p:sp>
      <p:sp>
        <p:nvSpPr>
          <p:cNvPr id="19" name="TextBox 19"/>
          <p:cNvSpPr txBox="1"/>
          <p:nvPr/>
        </p:nvSpPr>
        <p:spPr>
          <a:xfrm>
            <a:off x="9572625" y="4691880"/>
            <a:ext cx="7572375" cy="657225"/>
          </a:xfrm>
          <a:prstGeom prst="rect">
            <a:avLst/>
          </a:prstGeom>
        </p:spPr>
        <p:txBody>
          <a:bodyPr lIns="0" tIns="0" rIns="0" bIns="0" rtlCol="0" anchor="t">
            <a:spAutoFit/>
          </a:bodyPr>
          <a:lstStyle/>
          <a:p>
            <a:pPr algn="ctr">
              <a:lnSpc>
                <a:spcPts val="4860"/>
              </a:lnSpc>
            </a:pPr>
            <a:r>
              <a:rPr lang="en-US" sz="4050" b="1">
                <a:solidFill>
                  <a:srgbClr val="334155"/>
                </a:solidFill>
                <a:latin typeface="Be Vietnam Ultra-Bold"/>
                <a:ea typeface="Be Vietnam Ultra-Bold"/>
                <a:cs typeface="Be Vietnam Ultra-Bold"/>
                <a:sym typeface="Be Vietnam Ultra-Bold"/>
              </a:rPr>
              <a:t>F1-Score</a:t>
            </a:r>
          </a:p>
        </p:txBody>
      </p:sp>
      <p:sp>
        <p:nvSpPr>
          <p:cNvPr id="20" name="TextBox 20"/>
          <p:cNvSpPr txBox="1"/>
          <p:nvPr/>
        </p:nvSpPr>
        <p:spPr>
          <a:xfrm>
            <a:off x="9572625" y="5420542"/>
            <a:ext cx="7572375" cy="285750"/>
          </a:xfrm>
          <a:prstGeom prst="rect">
            <a:avLst/>
          </a:prstGeom>
        </p:spPr>
        <p:txBody>
          <a:bodyPr lIns="0" tIns="0" rIns="0" bIns="0" rtlCol="0" anchor="t">
            <a:spAutoFit/>
          </a:bodyPr>
          <a:lstStyle/>
          <a:p>
            <a:pPr algn="ctr">
              <a:lnSpc>
                <a:spcPts val="2160"/>
              </a:lnSpc>
            </a:pPr>
            <a:r>
              <a:rPr lang="en-US" sz="1800">
                <a:solidFill>
                  <a:srgbClr val="0C336A"/>
                </a:solidFill>
                <a:latin typeface="Be Vietnam"/>
                <a:ea typeface="Be Vietnam"/>
                <a:cs typeface="Be Vietnam"/>
                <a:sym typeface="Be Vietnam"/>
              </a:rPr>
              <a:t>CÂN BẰNG PRECISION &amp; RECALL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grpSp>
        <p:nvGrpSpPr>
          <p:cNvPr id="4" name="Group 4"/>
          <p:cNvGrpSpPr/>
          <p:nvPr/>
        </p:nvGrpSpPr>
        <p:grpSpPr>
          <a:xfrm>
            <a:off x="857250" y="1791518"/>
            <a:ext cx="16573500" cy="28575"/>
            <a:chOff x="0" y="0"/>
            <a:chExt cx="22098000" cy="38100"/>
          </a:xfrm>
        </p:grpSpPr>
        <p:sp>
          <p:nvSpPr>
            <p:cNvPr id="5" name="Freeform 5"/>
            <p:cNvSpPr/>
            <p:nvPr/>
          </p:nvSpPr>
          <p:spPr>
            <a:xfrm>
              <a:off x="0" y="0"/>
              <a:ext cx="22098000" cy="38100"/>
            </a:xfrm>
            <a:custGeom>
              <a:avLst/>
              <a:gdLst/>
              <a:ahLst/>
              <a:cxnLst/>
              <a:rect l="l" t="t" r="r" b="b"/>
              <a:pathLst>
                <a:path w="22098000" h="38100">
                  <a:moveTo>
                    <a:pt x="0" y="0"/>
                  </a:moveTo>
                  <a:lnTo>
                    <a:pt x="22098000" y="0"/>
                  </a:lnTo>
                  <a:lnTo>
                    <a:pt x="22098000" y="38100"/>
                  </a:lnTo>
                  <a:lnTo>
                    <a:pt x="0" y="38100"/>
                  </a:lnTo>
                  <a:close/>
                </a:path>
              </a:pathLst>
            </a:custGeom>
            <a:solidFill>
              <a:srgbClr val="334155"/>
            </a:solidFill>
            <a:ln w="12700">
              <a:solidFill>
                <a:srgbClr val="000000"/>
              </a:solidFill>
            </a:ln>
          </p:spPr>
        </p:sp>
      </p:grpSp>
      <p:sp>
        <p:nvSpPr>
          <p:cNvPr id="6" name="TextBox 6"/>
          <p:cNvSpPr txBox="1"/>
          <p:nvPr/>
        </p:nvSpPr>
        <p:spPr>
          <a:xfrm>
            <a:off x="857250" y="742950"/>
            <a:ext cx="7753350" cy="872034"/>
          </a:xfrm>
          <a:prstGeom prst="rect">
            <a:avLst/>
          </a:prstGeom>
        </p:spPr>
        <p:txBody>
          <a:bodyPr wrap="square" lIns="0" tIns="0" rIns="0" bIns="0" rtlCol="0" anchor="t">
            <a:spAutoFit/>
          </a:bodyPr>
          <a:lstStyle/>
          <a:p>
            <a:pPr algn="l">
              <a:lnSpc>
                <a:spcPts val="6802"/>
              </a:lnSpc>
            </a:pPr>
            <a:r>
              <a:rPr lang="en-US" sz="4725" dirty="0">
                <a:solidFill>
                  <a:srgbClr val="334155"/>
                </a:solidFill>
                <a:latin typeface="Paytone One"/>
                <a:ea typeface="Paytone One"/>
                <a:cs typeface="Paytone One"/>
                <a:sym typeface="Paytone One"/>
              </a:rPr>
              <a:t>6.2 </a:t>
            </a:r>
            <a:r>
              <a:rPr lang="en-US" sz="4725" dirty="0" err="1">
                <a:solidFill>
                  <a:srgbClr val="334155"/>
                </a:solidFill>
                <a:latin typeface="Paytone One"/>
                <a:ea typeface="Paytone One"/>
                <a:cs typeface="Paytone One"/>
                <a:sym typeface="Paytone One"/>
              </a:rPr>
              <a:t>Kết</a:t>
            </a:r>
            <a:r>
              <a:rPr lang="en-US" sz="4725" dirty="0">
                <a:solidFill>
                  <a:srgbClr val="334155"/>
                </a:solidFill>
                <a:latin typeface="Paytone One"/>
                <a:ea typeface="Paytone One"/>
                <a:cs typeface="Paytone One"/>
                <a:sym typeface="Paytone One"/>
              </a:rPr>
              <a:t> </a:t>
            </a:r>
            <a:r>
              <a:rPr lang="en-US" sz="4725" dirty="0" err="1">
                <a:solidFill>
                  <a:srgbClr val="334155"/>
                </a:solidFill>
                <a:latin typeface="Paytone One"/>
                <a:ea typeface="Paytone One"/>
                <a:cs typeface="Paytone One"/>
                <a:sym typeface="Paytone One"/>
              </a:rPr>
              <a:t>quả</a:t>
            </a:r>
            <a:r>
              <a:rPr lang="en-US" sz="4725" dirty="0">
                <a:solidFill>
                  <a:srgbClr val="334155"/>
                </a:solidFill>
                <a:latin typeface="Paytone One"/>
                <a:ea typeface="Paytone One"/>
                <a:cs typeface="Paytone One"/>
                <a:sym typeface="Paytone One"/>
              </a:rPr>
              <a:t>: Decision Tree</a:t>
            </a:r>
          </a:p>
        </p:txBody>
      </p:sp>
      <p:sp>
        <p:nvSpPr>
          <p:cNvPr id="7" name="TextBox 7"/>
          <p:cNvSpPr txBox="1"/>
          <p:nvPr/>
        </p:nvSpPr>
        <p:spPr>
          <a:xfrm>
            <a:off x="857250" y="2172518"/>
            <a:ext cx="2118360" cy="551688"/>
          </a:xfrm>
          <a:prstGeom prst="rect">
            <a:avLst/>
          </a:prstGeom>
        </p:spPr>
        <p:txBody>
          <a:bodyPr lIns="0" tIns="0" rIns="0" bIns="0" rtlCol="0" anchor="t">
            <a:spAutoFit/>
          </a:bodyPr>
          <a:lstStyle/>
          <a:p>
            <a:pPr algn="l">
              <a:lnSpc>
                <a:spcPts val="4536"/>
              </a:lnSpc>
            </a:pPr>
            <a:r>
              <a:rPr lang="en-US" sz="3150">
                <a:solidFill>
                  <a:srgbClr val="0C336A"/>
                </a:solidFill>
                <a:latin typeface="Paytone One"/>
                <a:ea typeface="Paytone One"/>
                <a:cs typeface="Paytone One"/>
                <a:sym typeface="Paytone One"/>
              </a:rPr>
              <a:t>Hiệu năng</a:t>
            </a:r>
          </a:p>
        </p:txBody>
      </p:sp>
      <p:sp>
        <p:nvSpPr>
          <p:cNvPr id="8" name="TextBox 8"/>
          <p:cNvSpPr txBox="1"/>
          <p:nvPr/>
        </p:nvSpPr>
        <p:spPr>
          <a:xfrm>
            <a:off x="1271588" y="2947764"/>
            <a:ext cx="157162" cy="466725"/>
          </a:xfrm>
          <a:prstGeom prst="rect">
            <a:avLst/>
          </a:prstGeom>
        </p:spPr>
        <p:txBody>
          <a:bodyPr lIns="0" tIns="0" rIns="0" bIns="0" rtlCol="0" anchor="t">
            <a:spAutoFit/>
          </a:bodyPr>
          <a:lstStyle/>
          <a:p>
            <a:pPr algn="l">
              <a:lnSpc>
                <a:spcPts val="2700"/>
              </a:lnSpc>
            </a:pPr>
            <a:r>
              <a:rPr lang="en-US" sz="2250">
                <a:solidFill>
                  <a:srgbClr val="0C336A"/>
                </a:solidFill>
                <a:latin typeface="Be Vietnam"/>
                <a:ea typeface="Be Vietnam"/>
                <a:cs typeface="Be Vietnam"/>
                <a:sym typeface="Be Vietnam"/>
              </a:rPr>
              <a:t>•</a:t>
            </a:r>
          </a:p>
        </p:txBody>
      </p:sp>
      <p:sp>
        <p:nvSpPr>
          <p:cNvPr id="9" name="TextBox 9"/>
          <p:cNvSpPr txBox="1"/>
          <p:nvPr/>
        </p:nvSpPr>
        <p:spPr>
          <a:xfrm>
            <a:off x="1533525" y="2795364"/>
            <a:ext cx="7324725" cy="1042035"/>
          </a:xfrm>
          <a:prstGeom prst="rect">
            <a:avLst/>
          </a:prstGeom>
        </p:spPr>
        <p:txBody>
          <a:bodyPr lIns="0" tIns="0" rIns="0" bIns="0" rtlCol="0" anchor="t">
            <a:spAutoFit/>
          </a:bodyPr>
          <a:lstStyle/>
          <a:p>
            <a:pPr algn="l">
              <a:lnSpc>
                <a:spcPts val="4320"/>
              </a:lnSpc>
            </a:pPr>
            <a:r>
              <a:rPr lang="en-US" sz="2250" b="1">
                <a:solidFill>
                  <a:srgbClr val="0C336A"/>
                </a:solidFill>
                <a:latin typeface="Be Vietnam Ultra-Bold"/>
                <a:ea typeface="Be Vietnam Ultra-Bold"/>
                <a:cs typeface="Be Vietnam Ultra-Bold"/>
                <a:sym typeface="Be Vietnam Ultra-Bold"/>
              </a:rPr>
              <a:t>Accuracy:</a:t>
            </a:r>
            <a:r>
              <a:rPr lang="en-US" sz="2250">
                <a:solidFill>
                  <a:srgbClr val="0C336A"/>
                </a:solidFill>
                <a:latin typeface="Be Vietnam"/>
                <a:ea typeface="Be Vietnam"/>
                <a:cs typeface="Be Vietnam"/>
                <a:sym typeface="Be Vietnam"/>
              </a:rPr>
              <a:t> 95%</a:t>
            </a:r>
          </a:p>
          <a:p>
            <a:pPr algn="l">
              <a:lnSpc>
                <a:spcPts val="4320"/>
              </a:lnSpc>
            </a:pPr>
            <a:endParaRPr lang="en-US" sz="2250">
              <a:solidFill>
                <a:srgbClr val="0C336A"/>
              </a:solidFill>
              <a:latin typeface="Be Vietnam"/>
              <a:ea typeface="Be Vietnam"/>
              <a:cs typeface="Be Vietnam"/>
              <a:sym typeface="Be Vietnam"/>
            </a:endParaRPr>
          </a:p>
        </p:txBody>
      </p:sp>
      <p:sp>
        <p:nvSpPr>
          <p:cNvPr id="10" name="TextBox 10"/>
          <p:cNvSpPr txBox="1"/>
          <p:nvPr/>
        </p:nvSpPr>
        <p:spPr>
          <a:xfrm>
            <a:off x="1271588" y="3619277"/>
            <a:ext cx="157162" cy="466725"/>
          </a:xfrm>
          <a:prstGeom prst="rect">
            <a:avLst/>
          </a:prstGeom>
        </p:spPr>
        <p:txBody>
          <a:bodyPr lIns="0" tIns="0" rIns="0" bIns="0" rtlCol="0" anchor="t">
            <a:spAutoFit/>
          </a:bodyPr>
          <a:lstStyle/>
          <a:p>
            <a:pPr algn="l">
              <a:lnSpc>
                <a:spcPts val="2700"/>
              </a:lnSpc>
            </a:pPr>
            <a:r>
              <a:rPr lang="en-US" sz="2250">
                <a:solidFill>
                  <a:srgbClr val="0C336A"/>
                </a:solidFill>
                <a:latin typeface="Be Vietnam"/>
                <a:ea typeface="Be Vietnam"/>
                <a:cs typeface="Be Vietnam"/>
                <a:sym typeface="Be Vietnam"/>
              </a:rPr>
              <a:t>•</a:t>
            </a:r>
          </a:p>
        </p:txBody>
      </p:sp>
      <p:sp>
        <p:nvSpPr>
          <p:cNvPr id="11" name="TextBox 11"/>
          <p:cNvSpPr txBox="1"/>
          <p:nvPr/>
        </p:nvSpPr>
        <p:spPr>
          <a:xfrm>
            <a:off x="1533525" y="3466877"/>
            <a:ext cx="12641712" cy="1042035"/>
          </a:xfrm>
          <a:prstGeom prst="rect">
            <a:avLst/>
          </a:prstGeom>
        </p:spPr>
        <p:txBody>
          <a:bodyPr lIns="0" tIns="0" rIns="0" bIns="0" rtlCol="0" anchor="t">
            <a:spAutoFit/>
          </a:bodyPr>
          <a:lstStyle/>
          <a:p>
            <a:pPr algn="l">
              <a:lnSpc>
                <a:spcPts val="4320"/>
              </a:lnSpc>
            </a:pPr>
            <a:r>
              <a:rPr lang="en-US" sz="2250" b="1">
                <a:solidFill>
                  <a:srgbClr val="0C336A"/>
                </a:solidFill>
                <a:latin typeface="Be Vietnam Ultra-Bold"/>
                <a:ea typeface="Be Vietnam Ultra-Bold"/>
                <a:cs typeface="Be Vietnam Ultra-Bold"/>
                <a:sym typeface="Be Vietnam Ultra-Bold"/>
              </a:rPr>
              <a:t>Nhận xét:</a:t>
            </a:r>
            <a:r>
              <a:rPr lang="en-US" sz="2250">
                <a:solidFill>
                  <a:srgbClr val="0C336A"/>
                </a:solidFill>
                <a:latin typeface="Be Vietnam"/>
                <a:ea typeface="Be Vietnam"/>
                <a:cs typeface="Be Vietnam"/>
                <a:sym typeface="Be Vietnam"/>
              </a:rPr>
              <a:t> Mô hình hoạt động khá tốt nhưng có dấu hiệu overfitting khi độ chính xác trên tập Train cao hơn hẳn tập Test.</a:t>
            </a:r>
          </a:p>
        </p:txBody>
      </p:sp>
      <p:sp>
        <p:nvSpPr>
          <p:cNvPr id="12" name="TextBox 12"/>
          <p:cNvSpPr txBox="1"/>
          <p:nvPr/>
        </p:nvSpPr>
        <p:spPr>
          <a:xfrm>
            <a:off x="1271588" y="4813712"/>
            <a:ext cx="157162" cy="466725"/>
          </a:xfrm>
          <a:prstGeom prst="rect">
            <a:avLst/>
          </a:prstGeom>
        </p:spPr>
        <p:txBody>
          <a:bodyPr lIns="0" tIns="0" rIns="0" bIns="0" rtlCol="0" anchor="t">
            <a:spAutoFit/>
          </a:bodyPr>
          <a:lstStyle/>
          <a:p>
            <a:pPr algn="l">
              <a:lnSpc>
                <a:spcPts val="2700"/>
              </a:lnSpc>
            </a:pPr>
            <a:r>
              <a:rPr lang="en-US" sz="2250">
                <a:solidFill>
                  <a:srgbClr val="0C336A"/>
                </a:solidFill>
                <a:latin typeface="Be Vietnam"/>
                <a:ea typeface="Be Vietnam"/>
                <a:cs typeface="Be Vietnam"/>
                <a:sym typeface="Be Vietnam"/>
              </a:rPr>
              <a:t>•</a:t>
            </a:r>
          </a:p>
        </p:txBody>
      </p:sp>
      <p:sp>
        <p:nvSpPr>
          <p:cNvPr id="13" name="TextBox 13"/>
          <p:cNvSpPr txBox="1"/>
          <p:nvPr/>
        </p:nvSpPr>
        <p:spPr>
          <a:xfrm>
            <a:off x="1533525" y="4661312"/>
            <a:ext cx="12366330" cy="499110"/>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Cấu trúc cây khá phức tạp với độ sâu lớn nếu không giới hạn `max_depth`.</a:t>
            </a:r>
          </a:p>
        </p:txBody>
      </p:sp>
      <p:pic>
        <p:nvPicPr>
          <p:cNvPr id="14" name="Picture 13"/>
          <p:cNvPicPr>
            <a:picLocks noChangeAspect="1"/>
          </p:cNvPicPr>
          <p:nvPr/>
        </p:nvPicPr>
        <p:blipFill>
          <a:blip r:embed="rId2"/>
          <a:stretch>
            <a:fillRect/>
          </a:stretch>
        </p:blipFill>
        <p:spPr>
          <a:xfrm>
            <a:off x="1295400" y="5372100"/>
            <a:ext cx="11740787" cy="442105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grpSp>
        <p:nvGrpSpPr>
          <p:cNvPr id="2" name="Group 2"/>
          <p:cNvGrpSpPr/>
          <p:nvPr/>
        </p:nvGrpSpPr>
        <p:grpSpPr>
          <a:xfrm>
            <a:off x="857250" y="1791518"/>
            <a:ext cx="16573500" cy="28575"/>
            <a:chOff x="0" y="0"/>
            <a:chExt cx="22098000" cy="38100"/>
          </a:xfrm>
        </p:grpSpPr>
        <p:sp>
          <p:nvSpPr>
            <p:cNvPr id="3" name="Freeform 3"/>
            <p:cNvSpPr/>
            <p:nvPr/>
          </p:nvSpPr>
          <p:spPr>
            <a:xfrm>
              <a:off x="0" y="0"/>
              <a:ext cx="22098000" cy="38100"/>
            </a:xfrm>
            <a:custGeom>
              <a:avLst/>
              <a:gdLst/>
              <a:ahLst/>
              <a:cxnLst/>
              <a:rect l="l" t="t" r="r" b="b"/>
              <a:pathLst>
                <a:path w="22098000" h="38100">
                  <a:moveTo>
                    <a:pt x="0" y="0"/>
                  </a:moveTo>
                  <a:lnTo>
                    <a:pt x="22098000" y="0"/>
                  </a:lnTo>
                  <a:lnTo>
                    <a:pt x="22098000" y="38100"/>
                  </a:lnTo>
                  <a:lnTo>
                    <a:pt x="0" y="38100"/>
                  </a:lnTo>
                  <a:close/>
                </a:path>
              </a:pathLst>
            </a:custGeom>
            <a:solidFill>
              <a:srgbClr val="334155"/>
            </a:solidFill>
            <a:ln w="12700">
              <a:solidFill>
                <a:srgbClr val="000000"/>
              </a:solidFill>
            </a:ln>
          </p:spPr>
        </p:sp>
      </p:grpSp>
      <p:sp>
        <p:nvSpPr>
          <p:cNvPr id="5" name="TextBox 5"/>
          <p:cNvSpPr txBox="1"/>
          <p:nvPr/>
        </p:nvSpPr>
        <p:spPr>
          <a:xfrm>
            <a:off x="857250" y="742950"/>
            <a:ext cx="8439150" cy="872034"/>
          </a:xfrm>
          <a:prstGeom prst="rect">
            <a:avLst/>
          </a:prstGeom>
        </p:spPr>
        <p:txBody>
          <a:bodyPr wrap="square" lIns="0" tIns="0" rIns="0" bIns="0" rtlCol="0" anchor="t">
            <a:spAutoFit/>
          </a:bodyPr>
          <a:lstStyle/>
          <a:p>
            <a:pPr algn="l">
              <a:lnSpc>
                <a:spcPts val="6802"/>
              </a:lnSpc>
            </a:pPr>
            <a:r>
              <a:rPr lang="en-US" sz="4725" dirty="0">
                <a:solidFill>
                  <a:srgbClr val="334155"/>
                </a:solidFill>
                <a:latin typeface="Paytone One"/>
                <a:ea typeface="Paytone One"/>
                <a:cs typeface="Paytone One"/>
                <a:sym typeface="Paytone One"/>
              </a:rPr>
              <a:t>6.3 </a:t>
            </a:r>
            <a:r>
              <a:rPr lang="en-US" sz="4725" dirty="0" err="1">
                <a:solidFill>
                  <a:srgbClr val="334155"/>
                </a:solidFill>
                <a:latin typeface="Paytone One"/>
                <a:ea typeface="Paytone One"/>
                <a:cs typeface="Paytone One"/>
                <a:sym typeface="Paytone One"/>
              </a:rPr>
              <a:t>Kết</a:t>
            </a:r>
            <a:r>
              <a:rPr lang="en-US" sz="4725" dirty="0">
                <a:solidFill>
                  <a:srgbClr val="334155"/>
                </a:solidFill>
                <a:latin typeface="Paytone One"/>
                <a:ea typeface="Paytone One"/>
                <a:cs typeface="Paytone One"/>
                <a:sym typeface="Paytone One"/>
              </a:rPr>
              <a:t> </a:t>
            </a:r>
            <a:r>
              <a:rPr lang="en-US" sz="4725" dirty="0" err="1">
                <a:solidFill>
                  <a:srgbClr val="334155"/>
                </a:solidFill>
                <a:latin typeface="Paytone One"/>
                <a:ea typeface="Paytone One"/>
                <a:cs typeface="Paytone One"/>
                <a:sym typeface="Paytone One"/>
              </a:rPr>
              <a:t>quả</a:t>
            </a:r>
            <a:r>
              <a:rPr lang="en-US" sz="4725" dirty="0">
                <a:solidFill>
                  <a:srgbClr val="334155"/>
                </a:solidFill>
                <a:latin typeface="Paytone One"/>
                <a:ea typeface="Paytone One"/>
                <a:cs typeface="Paytone One"/>
                <a:sym typeface="Paytone One"/>
              </a:rPr>
              <a:t>: Random Forest</a:t>
            </a:r>
          </a:p>
        </p:txBody>
      </p:sp>
      <p:sp>
        <p:nvSpPr>
          <p:cNvPr id="6" name="TextBox 6"/>
          <p:cNvSpPr txBox="1"/>
          <p:nvPr/>
        </p:nvSpPr>
        <p:spPr>
          <a:xfrm>
            <a:off x="857250" y="2172518"/>
            <a:ext cx="2118360" cy="551688"/>
          </a:xfrm>
          <a:prstGeom prst="rect">
            <a:avLst/>
          </a:prstGeom>
        </p:spPr>
        <p:txBody>
          <a:bodyPr lIns="0" tIns="0" rIns="0" bIns="0" rtlCol="0" anchor="t">
            <a:spAutoFit/>
          </a:bodyPr>
          <a:lstStyle/>
          <a:p>
            <a:pPr algn="l">
              <a:lnSpc>
                <a:spcPts val="4536"/>
              </a:lnSpc>
            </a:pPr>
            <a:r>
              <a:rPr lang="en-US" sz="3150">
                <a:solidFill>
                  <a:srgbClr val="0C336A"/>
                </a:solidFill>
                <a:latin typeface="Paytone One"/>
                <a:ea typeface="Paytone One"/>
                <a:cs typeface="Paytone One"/>
                <a:sym typeface="Paytone One"/>
              </a:rPr>
              <a:t>Hiệu năng</a:t>
            </a:r>
          </a:p>
        </p:txBody>
      </p:sp>
      <p:sp>
        <p:nvSpPr>
          <p:cNvPr id="7" name="TextBox 7"/>
          <p:cNvSpPr txBox="1"/>
          <p:nvPr/>
        </p:nvSpPr>
        <p:spPr>
          <a:xfrm>
            <a:off x="1271588" y="2947764"/>
            <a:ext cx="157162" cy="466725"/>
          </a:xfrm>
          <a:prstGeom prst="rect">
            <a:avLst/>
          </a:prstGeom>
        </p:spPr>
        <p:txBody>
          <a:bodyPr lIns="0" tIns="0" rIns="0" bIns="0" rtlCol="0" anchor="t">
            <a:spAutoFit/>
          </a:bodyPr>
          <a:lstStyle/>
          <a:p>
            <a:pPr algn="l">
              <a:lnSpc>
                <a:spcPts val="2700"/>
              </a:lnSpc>
            </a:pPr>
            <a:r>
              <a:rPr lang="en-US" sz="2250">
                <a:solidFill>
                  <a:srgbClr val="0C336A"/>
                </a:solidFill>
                <a:latin typeface="Be Vietnam"/>
                <a:ea typeface="Be Vietnam"/>
                <a:cs typeface="Be Vietnam"/>
                <a:sym typeface="Be Vietnam"/>
              </a:rPr>
              <a:t>•</a:t>
            </a:r>
          </a:p>
        </p:txBody>
      </p:sp>
      <p:sp>
        <p:nvSpPr>
          <p:cNvPr id="8" name="TextBox 8"/>
          <p:cNvSpPr txBox="1"/>
          <p:nvPr/>
        </p:nvSpPr>
        <p:spPr>
          <a:xfrm>
            <a:off x="1533525" y="2795364"/>
            <a:ext cx="7324725" cy="499110"/>
          </a:xfrm>
          <a:prstGeom prst="rect">
            <a:avLst/>
          </a:prstGeom>
        </p:spPr>
        <p:txBody>
          <a:bodyPr lIns="0" tIns="0" rIns="0" bIns="0" rtlCol="0" anchor="t">
            <a:spAutoFit/>
          </a:bodyPr>
          <a:lstStyle/>
          <a:p>
            <a:pPr algn="l">
              <a:lnSpc>
                <a:spcPts val="4320"/>
              </a:lnSpc>
            </a:pPr>
            <a:r>
              <a:rPr lang="en-US" sz="2250" b="1">
                <a:solidFill>
                  <a:srgbClr val="0C336A"/>
                </a:solidFill>
                <a:latin typeface="Be Vietnam Ultra-Bold"/>
                <a:ea typeface="Be Vietnam Ultra-Bold"/>
                <a:cs typeface="Be Vietnam Ultra-Bold"/>
                <a:sym typeface="Be Vietnam Ultra-Bold"/>
              </a:rPr>
              <a:t>Accuracy:</a:t>
            </a:r>
            <a:r>
              <a:rPr lang="en-US" sz="2250">
                <a:solidFill>
                  <a:srgbClr val="0C336A"/>
                </a:solidFill>
                <a:latin typeface="Be Vietnam"/>
                <a:ea typeface="Be Vietnam"/>
                <a:cs typeface="Be Vietnam"/>
                <a:sym typeface="Be Vietnam"/>
              </a:rPr>
              <a:t> 97%</a:t>
            </a:r>
          </a:p>
        </p:txBody>
      </p:sp>
      <p:sp>
        <p:nvSpPr>
          <p:cNvPr id="9" name="TextBox 9"/>
          <p:cNvSpPr txBox="1"/>
          <p:nvPr/>
        </p:nvSpPr>
        <p:spPr>
          <a:xfrm>
            <a:off x="1271588" y="3619277"/>
            <a:ext cx="157162" cy="466725"/>
          </a:xfrm>
          <a:prstGeom prst="rect">
            <a:avLst/>
          </a:prstGeom>
        </p:spPr>
        <p:txBody>
          <a:bodyPr lIns="0" tIns="0" rIns="0" bIns="0" rtlCol="0" anchor="t">
            <a:spAutoFit/>
          </a:bodyPr>
          <a:lstStyle/>
          <a:p>
            <a:pPr algn="l">
              <a:lnSpc>
                <a:spcPts val="2700"/>
              </a:lnSpc>
            </a:pPr>
            <a:r>
              <a:rPr lang="en-US" sz="2250">
                <a:solidFill>
                  <a:srgbClr val="0C336A"/>
                </a:solidFill>
                <a:latin typeface="Be Vietnam"/>
                <a:ea typeface="Be Vietnam"/>
                <a:cs typeface="Be Vietnam"/>
                <a:sym typeface="Be Vietnam"/>
              </a:rPr>
              <a:t>•</a:t>
            </a:r>
          </a:p>
        </p:txBody>
      </p:sp>
      <p:sp>
        <p:nvSpPr>
          <p:cNvPr id="10" name="TextBox 10"/>
          <p:cNvSpPr txBox="1"/>
          <p:nvPr/>
        </p:nvSpPr>
        <p:spPr>
          <a:xfrm>
            <a:off x="1533525" y="3466877"/>
            <a:ext cx="12811178" cy="499110"/>
          </a:xfrm>
          <a:prstGeom prst="rect">
            <a:avLst/>
          </a:prstGeom>
        </p:spPr>
        <p:txBody>
          <a:bodyPr lIns="0" tIns="0" rIns="0" bIns="0" rtlCol="0" anchor="t">
            <a:spAutoFit/>
          </a:bodyPr>
          <a:lstStyle/>
          <a:p>
            <a:pPr algn="l">
              <a:lnSpc>
                <a:spcPts val="4320"/>
              </a:lnSpc>
            </a:pPr>
            <a:r>
              <a:rPr lang="en-US" sz="2250" b="1">
                <a:solidFill>
                  <a:srgbClr val="0C336A"/>
                </a:solidFill>
                <a:latin typeface="Be Vietnam Ultra-Bold"/>
                <a:ea typeface="Be Vietnam Ultra-Bold"/>
                <a:cs typeface="Be Vietnam Ultra-Bold"/>
                <a:sym typeface="Be Vietnam Ultra-Bold"/>
              </a:rPr>
              <a:t>Nhận xét:</a:t>
            </a:r>
            <a:r>
              <a:rPr lang="en-US" sz="2250">
                <a:solidFill>
                  <a:srgbClr val="0C336A"/>
                </a:solidFill>
                <a:latin typeface="Be Vietnam"/>
                <a:ea typeface="Be Vietnam"/>
                <a:cs typeface="Be Vietnam"/>
                <a:sym typeface="Be Vietnam"/>
              </a:rPr>
              <a:t> Cải thiện độ chính xác khoảng so với Decision Tree.</a:t>
            </a:r>
          </a:p>
        </p:txBody>
      </p:sp>
      <p:sp>
        <p:nvSpPr>
          <p:cNvPr id="11" name="TextBox 11"/>
          <p:cNvSpPr txBox="1"/>
          <p:nvPr/>
        </p:nvSpPr>
        <p:spPr>
          <a:xfrm>
            <a:off x="1271588" y="4324127"/>
            <a:ext cx="157162" cy="466725"/>
          </a:xfrm>
          <a:prstGeom prst="rect">
            <a:avLst/>
          </a:prstGeom>
        </p:spPr>
        <p:txBody>
          <a:bodyPr lIns="0" tIns="0" rIns="0" bIns="0" rtlCol="0" anchor="t">
            <a:spAutoFit/>
          </a:bodyPr>
          <a:lstStyle/>
          <a:p>
            <a:pPr algn="l">
              <a:lnSpc>
                <a:spcPts val="2700"/>
              </a:lnSpc>
            </a:pPr>
            <a:r>
              <a:rPr lang="en-US" sz="2250">
                <a:solidFill>
                  <a:srgbClr val="0C336A"/>
                </a:solidFill>
                <a:latin typeface="Be Vietnam"/>
                <a:ea typeface="Be Vietnam"/>
                <a:cs typeface="Be Vietnam"/>
                <a:sym typeface="Be Vietnam"/>
              </a:rPr>
              <a:t>•</a:t>
            </a:r>
          </a:p>
        </p:txBody>
      </p:sp>
      <p:sp>
        <p:nvSpPr>
          <p:cNvPr id="12" name="TextBox 12"/>
          <p:cNvSpPr txBox="1"/>
          <p:nvPr/>
        </p:nvSpPr>
        <p:spPr>
          <a:xfrm>
            <a:off x="1533525" y="4171727"/>
            <a:ext cx="9019382" cy="499110"/>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Độ ổn định cao hơn (Variance thấp hơn).</a:t>
            </a:r>
          </a:p>
        </p:txBody>
      </p:sp>
      <p:sp>
        <p:nvSpPr>
          <p:cNvPr id="13" name="TextBox 13"/>
          <p:cNvSpPr txBox="1"/>
          <p:nvPr/>
        </p:nvSpPr>
        <p:spPr>
          <a:xfrm>
            <a:off x="1271588" y="4995639"/>
            <a:ext cx="157162" cy="466725"/>
          </a:xfrm>
          <a:prstGeom prst="rect">
            <a:avLst/>
          </a:prstGeom>
        </p:spPr>
        <p:txBody>
          <a:bodyPr lIns="0" tIns="0" rIns="0" bIns="0" rtlCol="0" anchor="t">
            <a:spAutoFit/>
          </a:bodyPr>
          <a:lstStyle/>
          <a:p>
            <a:pPr algn="l">
              <a:lnSpc>
                <a:spcPts val="2700"/>
              </a:lnSpc>
            </a:pPr>
            <a:r>
              <a:rPr lang="en-US" sz="2250">
                <a:solidFill>
                  <a:srgbClr val="0C336A"/>
                </a:solidFill>
                <a:latin typeface="Be Vietnam"/>
                <a:ea typeface="Be Vietnam"/>
                <a:cs typeface="Be Vietnam"/>
                <a:sym typeface="Be Vietnam"/>
              </a:rPr>
              <a:t>•</a:t>
            </a:r>
          </a:p>
        </p:txBody>
      </p:sp>
      <p:sp>
        <p:nvSpPr>
          <p:cNvPr id="14" name="TextBox 14"/>
          <p:cNvSpPr txBox="1"/>
          <p:nvPr/>
        </p:nvSpPr>
        <p:spPr>
          <a:xfrm>
            <a:off x="1533525" y="4843239"/>
            <a:ext cx="10735223" cy="499110"/>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Các chỉ số Precision và Recall cho lớp "Sleep Disorder" đều tăng.</a:t>
            </a:r>
          </a:p>
        </p:txBody>
      </p:sp>
      <p:pic>
        <p:nvPicPr>
          <p:cNvPr id="15" name="Picture 14"/>
          <p:cNvPicPr>
            <a:picLocks noChangeAspect="1"/>
          </p:cNvPicPr>
          <p:nvPr/>
        </p:nvPicPr>
        <p:blipFill>
          <a:blip r:embed="rId2"/>
          <a:stretch>
            <a:fillRect/>
          </a:stretch>
        </p:blipFill>
        <p:spPr>
          <a:xfrm>
            <a:off x="1297714" y="5462363"/>
            <a:ext cx="11580086" cy="44917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grpSp>
        <p:nvGrpSpPr>
          <p:cNvPr id="2" name="Group 2"/>
          <p:cNvGrpSpPr/>
          <p:nvPr/>
        </p:nvGrpSpPr>
        <p:grpSpPr>
          <a:xfrm>
            <a:off x="2514600" y="4810422"/>
            <a:ext cx="13258800" cy="171450"/>
            <a:chOff x="0" y="0"/>
            <a:chExt cx="17678400" cy="228600"/>
          </a:xfrm>
        </p:grpSpPr>
        <p:sp>
          <p:nvSpPr>
            <p:cNvPr id="3" name="Freeform 3"/>
            <p:cNvSpPr/>
            <p:nvPr/>
          </p:nvSpPr>
          <p:spPr>
            <a:xfrm>
              <a:off x="0" y="0"/>
              <a:ext cx="17678400" cy="228600"/>
            </a:xfrm>
            <a:custGeom>
              <a:avLst/>
              <a:gdLst/>
              <a:ahLst/>
              <a:cxnLst/>
              <a:rect l="l" t="t" r="r" b="b"/>
              <a:pathLst>
                <a:path w="17678400" h="228600">
                  <a:moveTo>
                    <a:pt x="0" y="0"/>
                  </a:moveTo>
                  <a:lnTo>
                    <a:pt x="17678400" y="0"/>
                  </a:lnTo>
                  <a:lnTo>
                    <a:pt x="17678400" y="228600"/>
                  </a:lnTo>
                  <a:lnTo>
                    <a:pt x="0" y="228600"/>
                  </a:lnTo>
                  <a:lnTo>
                    <a:pt x="0" y="0"/>
                  </a:lnTo>
                  <a:close/>
                </a:path>
              </a:pathLst>
            </a:custGeom>
            <a:solidFill>
              <a:srgbClr val="FBBF24"/>
            </a:solidFill>
            <a:ln w="12700">
              <a:solidFill>
                <a:srgbClr val="000000"/>
              </a:solidFill>
            </a:ln>
          </p:spPr>
        </p:sp>
      </p:grpSp>
      <p:grpSp>
        <p:nvGrpSpPr>
          <p:cNvPr id="4" name="Group 4"/>
          <p:cNvGrpSpPr/>
          <p:nvPr/>
        </p:nvGrpSpPr>
        <p:grpSpPr>
          <a:xfrm>
            <a:off x="2514600" y="5767684"/>
            <a:ext cx="13258800" cy="171450"/>
            <a:chOff x="0" y="0"/>
            <a:chExt cx="17678400" cy="228600"/>
          </a:xfrm>
        </p:grpSpPr>
        <p:sp>
          <p:nvSpPr>
            <p:cNvPr id="5" name="Freeform 5"/>
            <p:cNvSpPr/>
            <p:nvPr/>
          </p:nvSpPr>
          <p:spPr>
            <a:xfrm>
              <a:off x="0" y="0"/>
              <a:ext cx="17678400" cy="228600"/>
            </a:xfrm>
            <a:custGeom>
              <a:avLst/>
              <a:gdLst/>
              <a:ahLst/>
              <a:cxnLst/>
              <a:rect l="l" t="t" r="r" b="b"/>
              <a:pathLst>
                <a:path w="17678400" h="228600">
                  <a:moveTo>
                    <a:pt x="0" y="0"/>
                  </a:moveTo>
                  <a:lnTo>
                    <a:pt x="17678400" y="0"/>
                  </a:lnTo>
                  <a:lnTo>
                    <a:pt x="17678400" y="228600"/>
                  </a:lnTo>
                  <a:lnTo>
                    <a:pt x="0" y="228600"/>
                  </a:lnTo>
                  <a:lnTo>
                    <a:pt x="0" y="0"/>
                  </a:lnTo>
                  <a:close/>
                </a:path>
              </a:pathLst>
            </a:custGeom>
            <a:solidFill>
              <a:srgbClr val="FBBF24"/>
            </a:solidFill>
            <a:ln w="12700">
              <a:solidFill>
                <a:srgbClr val="000000"/>
              </a:solidFill>
            </a:ln>
          </p:spPr>
        </p:sp>
      </p:grpSp>
      <p:sp>
        <p:nvSpPr>
          <p:cNvPr id="6" name="TextBox 6"/>
          <p:cNvSpPr txBox="1"/>
          <p:nvPr/>
        </p:nvSpPr>
        <p:spPr>
          <a:xfrm>
            <a:off x="857250" y="742950"/>
            <a:ext cx="6686550" cy="872034"/>
          </a:xfrm>
          <a:prstGeom prst="rect">
            <a:avLst/>
          </a:prstGeom>
        </p:spPr>
        <p:txBody>
          <a:bodyPr wrap="square" lIns="0" tIns="0" rIns="0" bIns="0" rtlCol="0" anchor="t">
            <a:spAutoFit/>
          </a:bodyPr>
          <a:lstStyle/>
          <a:p>
            <a:pPr algn="l">
              <a:lnSpc>
                <a:spcPts val="6802"/>
              </a:lnSpc>
            </a:pPr>
            <a:r>
              <a:rPr lang="en-US" sz="4725" dirty="0">
                <a:solidFill>
                  <a:srgbClr val="334155"/>
                </a:solidFill>
                <a:latin typeface="Paytone One"/>
                <a:ea typeface="Paytone One"/>
                <a:cs typeface="Paytone One"/>
                <a:sym typeface="Paytone One"/>
              </a:rPr>
              <a:t>6.4 So </a:t>
            </a:r>
            <a:r>
              <a:rPr lang="en-US" sz="4725" dirty="0" err="1">
                <a:solidFill>
                  <a:srgbClr val="334155"/>
                </a:solidFill>
                <a:latin typeface="Paytone One"/>
                <a:ea typeface="Paytone One"/>
                <a:cs typeface="Paytone One"/>
                <a:sym typeface="Paytone One"/>
              </a:rPr>
              <a:t>sánh</a:t>
            </a:r>
            <a:r>
              <a:rPr lang="en-US" sz="4725" dirty="0">
                <a:solidFill>
                  <a:srgbClr val="334155"/>
                </a:solidFill>
                <a:latin typeface="Paytone One"/>
                <a:ea typeface="Paytone One"/>
                <a:cs typeface="Paytone One"/>
                <a:sym typeface="Paytone One"/>
              </a:rPr>
              <a:t> </a:t>
            </a:r>
            <a:r>
              <a:rPr lang="en-US" sz="4725" dirty="0" err="1">
                <a:solidFill>
                  <a:srgbClr val="334155"/>
                </a:solidFill>
                <a:latin typeface="Paytone One"/>
                <a:ea typeface="Paytone One"/>
                <a:cs typeface="Paytone One"/>
                <a:sym typeface="Paytone One"/>
              </a:rPr>
              <a:t>trực</a:t>
            </a:r>
            <a:r>
              <a:rPr lang="en-US" sz="4725" dirty="0">
                <a:solidFill>
                  <a:srgbClr val="334155"/>
                </a:solidFill>
                <a:latin typeface="Paytone One"/>
                <a:ea typeface="Paytone One"/>
                <a:cs typeface="Paytone One"/>
                <a:sym typeface="Paytone One"/>
              </a:rPr>
              <a:t> </a:t>
            </a:r>
            <a:r>
              <a:rPr lang="en-US" sz="4725" dirty="0" err="1">
                <a:solidFill>
                  <a:srgbClr val="334155"/>
                </a:solidFill>
                <a:latin typeface="Paytone One"/>
                <a:ea typeface="Paytone One"/>
                <a:cs typeface="Paytone One"/>
                <a:sym typeface="Paytone One"/>
              </a:rPr>
              <a:t>quan</a:t>
            </a:r>
            <a:endParaRPr lang="en-US" sz="4725" dirty="0">
              <a:solidFill>
                <a:srgbClr val="334155"/>
              </a:solidFill>
              <a:latin typeface="Paytone One"/>
              <a:ea typeface="Paytone One"/>
              <a:cs typeface="Paytone One"/>
              <a:sym typeface="Paytone One"/>
            </a:endParaRPr>
          </a:p>
        </p:txBody>
      </p:sp>
      <p:grpSp>
        <p:nvGrpSpPr>
          <p:cNvPr id="7" name="Group 7"/>
          <p:cNvGrpSpPr/>
          <p:nvPr/>
        </p:nvGrpSpPr>
        <p:grpSpPr>
          <a:xfrm>
            <a:off x="857250" y="1791518"/>
            <a:ext cx="16573500" cy="28575"/>
            <a:chOff x="0" y="0"/>
            <a:chExt cx="22098000" cy="38100"/>
          </a:xfrm>
        </p:grpSpPr>
        <p:sp>
          <p:nvSpPr>
            <p:cNvPr id="8" name="Freeform 8"/>
            <p:cNvSpPr/>
            <p:nvPr/>
          </p:nvSpPr>
          <p:spPr>
            <a:xfrm>
              <a:off x="0" y="0"/>
              <a:ext cx="22098000" cy="38100"/>
            </a:xfrm>
            <a:custGeom>
              <a:avLst/>
              <a:gdLst/>
              <a:ahLst/>
              <a:cxnLst/>
              <a:rect l="l" t="t" r="r" b="b"/>
              <a:pathLst>
                <a:path w="22098000" h="38100">
                  <a:moveTo>
                    <a:pt x="0" y="0"/>
                  </a:moveTo>
                  <a:lnTo>
                    <a:pt x="22098000" y="0"/>
                  </a:lnTo>
                  <a:lnTo>
                    <a:pt x="22098000" y="38100"/>
                  </a:lnTo>
                  <a:lnTo>
                    <a:pt x="0" y="38100"/>
                  </a:lnTo>
                  <a:close/>
                </a:path>
              </a:pathLst>
            </a:custGeom>
            <a:solidFill>
              <a:srgbClr val="334155"/>
            </a:solidFill>
            <a:ln w="12700">
              <a:solidFill>
                <a:srgbClr val="000000"/>
              </a:solidFill>
            </a:ln>
          </p:spPr>
        </p:sp>
      </p:grpSp>
      <p:sp>
        <p:nvSpPr>
          <p:cNvPr id="9" name="TextBox 9"/>
          <p:cNvSpPr txBox="1"/>
          <p:nvPr/>
        </p:nvSpPr>
        <p:spPr>
          <a:xfrm>
            <a:off x="2514600" y="4453234"/>
            <a:ext cx="3224689" cy="282129"/>
          </a:xfrm>
          <a:prstGeom prst="rect">
            <a:avLst/>
          </a:prstGeom>
        </p:spPr>
        <p:txBody>
          <a:bodyPr lIns="0" tIns="0" rIns="0" bIns="0" rtlCol="0" anchor="t">
            <a:spAutoFit/>
          </a:bodyPr>
          <a:lstStyle/>
          <a:p>
            <a:pPr algn="l">
              <a:lnSpc>
                <a:spcPts val="2160"/>
              </a:lnSpc>
            </a:pPr>
            <a:r>
              <a:rPr lang="en-US" sz="1800" dirty="0">
                <a:solidFill>
                  <a:srgbClr val="0C336A"/>
                </a:solidFill>
                <a:latin typeface="Be Vietnam"/>
                <a:ea typeface="Be Vietnam"/>
                <a:cs typeface="Be Vietnam"/>
                <a:sym typeface="Be Vietnam"/>
              </a:rPr>
              <a:t>Decision Tree (</a:t>
            </a:r>
            <a:r>
              <a:rPr lang="en-US" sz="1800" dirty="0" smtClean="0">
                <a:solidFill>
                  <a:srgbClr val="0C336A"/>
                </a:solidFill>
                <a:latin typeface="Be Vietnam"/>
                <a:ea typeface="Be Vietnam"/>
                <a:cs typeface="Be Vietnam"/>
                <a:sym typeface="Be Vietnam"/>
              </a:rPr>
              <a:t>Accuracy)96%</a:t>
            </a:r>
            <a:endParaRPr lang="en-US" sz="1800" dirty="0">
              <a:solidFill>
                <a:srgbClr val="0C336A"/>
              </a:solidFill>
              <a:latin typeface="Be Vietnam"/>
              <a:ea typeface="Be Vietnam"/>
              <a:cs typeface="Be Vietnam"/>
              <a:sym typeface="Be Vietnam"/>
            </a:endParaRPr>
          </a:p>
        </p:txBody>
      </p:sp>
      <p:sp>
        <p:nvSpPr>
          <p:cNvPr id="10" name="TextBox 10"/>
          <p:cNvSpPr txBox="1"/>
          <p:nvPr/>
        </p:nvSpPr>
        <p:spPr>
          <a:xfrm>
            <a:off x="2514600" y="5410497"/>
            <a:ext cx="3383756" cy="266700"/>
          </a:xfrm>
          <a:prstGeom prst="rect">
            <a:avLst/>
          </a:prstGeom>
        </p:spPr>
        <p:txBody>
          <a:bodyPr lIns="0" tIns="0" rIns="0" bIns="0" rtlCol="0" anchor="t">
            <a:spAutoFit/>
          </a:bodyPr>
          <a:lstStyle/>
          <a:p>
            <a:pPr algn="l">
              <a:lnSpc>
                <a:spcPts val="2160"/>
              </a:lnSpc>
            </a:pPr>
            <a:r>
              <a:rPr lang="en-US" sz="1800">
                <a:solidFill>
                  <a:srgbClr val="0C336A"/>
                </a:solidFill>
                <a:latin typeface="Be Vietnam"/>
                <a:ea typeface="Be Vietnam"/>
                <a:cs typeface="Be Vietnam"/>
                <a:sym typeface="Be Vietnam"/>
              </a:rPr>
              <a:t>Random Forest (Accuracy)97%</a:t>
            </a:r>
          </a:p>
        </p:txBody>
      </p:sp>
      <p:sp>
        <p:nvSpPr>
          <p:cNvPr id="11" name="TextBox 11"/>
          <p:cNvSpPr txBox="1"/>
          <p:nvPr/>
        </p:nvSpPr>
        <p:spPr>
          <a:xfrm>
            <a:off x="2514600" y="6367760"/>
            <a:ext cx="13258800" cy="285750"/>
          </a:xfrm>
          <a:prstGeom prst="rect">
            <a:avLst/>
          </a:prstGeom>
        </p:spPr>
        <p:txBody>
          <a:bodyPr lIns="0" tIns="0" rIns="0" bIns="0" rtlCol="0" anchor="t">
            <a:spAutoFit/>
          </a:bodyPr>
          <a:lstStyle/>
          <a:p>
            <a:pPr algn="l">
              <a:lnSpc>
                <a:spcPts val="2160"/>
              </a:lnSpc>
            </a:pPr>
            <a:r>
              <a:rPr lang="en-US" sz="1800">
                <a:solidFill>
                  <a:srgbClr val="0C336A"/>
                </a:solidFill>
                <a:latin typeface="Be Vietnam"/>
                <a:ea typeface="Be Vietnam"/>
                <a:cs typeface="Be Vietnam"/>
                <a:sym typeface="Be Vietnam"/>
              </a:rPr>
              <a:t>Training Time (Thời gian huấn luyện)</a:t>
            </a:r>
          </a:p>
        </p:txBody>
      </p:sp>
      <p:grpSp>
        <p:nvGrpSpPr>
          <p:cNvPr id="12" name="Group 12"/>
          <p:cNvGrpSpPr/>
          <p:nvPr/>
        </p:nvGrpSpPr>
        <p:grpSpPr>
          <a:xfrm>
            <a:off x="2514600" y="4810422"/>
            <a:ext cx="11932740" cy="171450"/>
            <a:chOff x="0" y="0"/>
            <a:chExt cx="15910320" cy="228600"/>
          </a:xfrm>
        </p:grpSpPr>
        <p:sp>
          <p:nvSpPr>
            <p:cNvPr id="13" name="Freeform 13"/>
            <p:cNvSpPr/>
            <p:nvPr/>
          </p:nvSpPr>
          <p:spPr>
            <a:xfrm>
              <a:off x="0" y="0"/>
              <a:ext cx="15910306" cy="228600"/>
            </a:xfrm>
            <a:custGeom>
              <a:avLst/>
              <a:gdLst/>
              <a:ahLst/>
              <a:cxnLst/>
              <a:rect l="l" t="t" r="r" b="b"/>
              <a:pathLst>
                <a:path w="15910306" h="228600">
                  <a:moveTo>
                    <a:pt x="0" y="38100"/>
                  </a:moveTo>
                  <a:cubicBezTo>
                    <a:pt x="0" y="17018"/>
                    <a:pt x="17018" y="0"/>
                    <a:pt x="38100" y="0"/>
                  </a:cubicBezTo>
                  <a:lnTo>
                    <a:pt x="15872206" y="0"/>
                  </a:lnTo>
                  <a:cubicBezTo>
                    <a:pt x="15893289" y="0"/>
                    <a:pt x="15910306" y="17018"/>
                    <a:pt x="15910306" y="38100"/>
                  </a:cubicBezTo>
                  <a:lnTo>
                    <a:pt x="15910306" y="190500"/>
                  </a:lnTo>
                  <a:cubicBezTo>
                    <a:pt x="15910306" y="211582"/>
                    <a:pt x="15893289" y="228600"/>
                    <a:pt x="15872206" y="228600"/>
                  </a:cubicBezTo>
                  <a:lnTo>
                    <a:pt x="38100" y="228600"/>
                  </a:lnTo>
                  <a:cubicBezTo>
                    <a:pt x="17018" y="228600"/>
                    <a:pt x="0" y="211582"/>
                    <a:pt x="0" y="190500"/>
                  </a:cubicBezTo>
                  <a:close/>
                </a:path>
              </a:pathLst>
            </a:custGeom>
            <a:solidFill>
              <a:srgbClr val="2D419E"/>
            </a:solidFill>
            <a:ln w="12700">
              <a:solidFill>
                <a:srgbClr val="000000"/>
              </a:solidFill>
            </a:ln>
          </p:spPr>
        </p:sp>
      </p:grpSp>
      <p:grpSp>
        <p:nvGrpSpPr>
          <p:cNvPr id="14" name="Group 14"/>
          <p:cNvGrpSpPr/>
          <p:nvPr/>
        </p:nvGrpSpPr>
        <p:grpSpPr>
          <a:xfrm>
            <a:off x="2514600" y="5767684"/>
            <a:ext cx="12463164" cy="171450"/>
            <a:chOff x="0" y="0"/>
            <a:chExt cx="16617552" cy="228600"/>
          </a:xfrm>
        </p:grpSpPr>
        <p:sp>
          <p:nvSpPr>
            <p:cNvPr id="15" name="Freeform 15"/>
            <p:cNvSpPr/>
            <p:nvPr/>
          </p:nvSpPr>
          <p:spPr>
            <a:xfrm>
              <a:off x="0" y="0"/>
              <a:ext cx="16617569" cy="228600"/>
            </a:xfrm>
            <a:custGeom>
              <a:avLst/>
              <a:gdLst/>
              <a:ahLst/>
              <a:cxnLst/>
              <a:rect l="l" t="t" r="r" b="b"/>
              <a:pathLst>
                <a:path w="16617569" h="228600">
                  <a:moveTo>
                    <a:pt x="0" y="38100"/>
                  </a:moveTo>
                  <a:cubicBezTo>
                    <a:pt x="0" y="17018"/>
                    <a:pt x="17018" y="0"/>
                    <a:pt x="38100" y="0"/>
                  </a:cubicBezTo>
                  <a:lnTo>
                    <a:pt x="16579469" y="0"/>
                  </a:lnTo>
                  <a:cubicBezTo>
                    <a:pt x="16600551" y="0"/>
                    <a:pt x="16617569" y="17018"/>
                    <a:pt x="16617569" y="38100"/>
                  </a:cubicBezTo>
                  <a:lnTo>
                    <a:pt x="16617569" y="190500"/>
                  </a:lnTo>
                  <a:cubicBezTo>
                    <a:pt x="16617569" y="211582"/>
                    <a:pt x="16600551" y="228600"/>
                    <a:pt x="16579469" y="228600"/>
                  </a:cubicBezTo>
                  <a:lnTo>
                    <a:pt x="38100" y="228600"/>
                  </a:lnTo>
                  <a:cubicBezTo>
                    <a:pt x="17018" y="228600"/>
                    <a:pt x="0" y="211582"/>
                    <a:pt x="0" y="190500"/>
                  </a:cubicBezTo>
                  <a:close/>
                </a:path>
              </a:pathLst>
            </a:custGeom>
            <a:solidFill>
              <a:srgbClr val="22C55E"/>
            </a:solidFill>
            <a:ln w="12700">
              <a:solidFill>
                <a:srgbClr val="000000"/>
              </a:solidFill>
            </a:ln>
          </p:spPr>
        </p:sp>
      </p:grpSp>
      <p:grpSp>
        <p:nvGrpSpPr>
          <p:cNvPr id="16" name="Group 16"/>
          <p:cNvGrpSpPr/>
          <p:nvPr/>
        </p:nvGrpSpPr>
        <p:grpSpPr>
          <a:xfrm>
            <a:off x="4124325" y="6839247"/>
            <a:ext cx="714375" cy="114300"/>
            <a:chOff x="0" y="0"/>
            <a:chExt cx="952500" cy="152400"/>
          </a:xfrm>
        </p:grpSpPr>
        <p:sp>
          <p:nvSpPr>
            <p:cNvPr id="17" name="Freeform 17"/>
            <p:cNvSpPr/>
            <p:nvPr/>
          </p:nvSpPr>
          <p:spPr>
            <a:xfrm>
              <a:off x="0" y="0"/>
              <a:ext cx="952500" cy="152400"/>
            </a:xfrm>
            <a:custGeom>
              <a:avLst/>
              <a:gdLst/>
              <a:ahLst/>
              <a:cxnLst/>
              <a:rect l="l" t="t" r="r" b="b"/>
              <a:pathLst>
                <a:path w="952500" h="152400">
                  <a:moveTo>
                    <a:pt x="0" y="25400"/>
                  </a:moveTo>
                  <a:cubicBezTo>
                    <a:pt x="0" y="11430"/>
                    <a:pt x="11430" y="0"/>
                    <a:pt x="25400" y="0"/>
                  </a:cubicBezTo>
                  <a:lnTo>
                    <a:pt x="927100" y="0"/>
                  </a:lnTo>
                  <a:cubicBezTo>
                    <a:pt x="941070" y="0"/>
                    <a:pt x="952500" y="11430"/>
                    <a:pt x="952500" y="25400"/>
                  </a:cubicBezTo>
                  <a:lnTo>
                    <a:pt x="952500" y="127000"/>
                  </a:lnTo>
                  <a:cubicBezTo>
                    <a:pt x="952500" y="140970"/>
                    <a:pt x="941070" y="152400"/>
                    <a:pt x="927100" y="152400"/>
                  </a:cubicBezTo>
                  <a:lnTo>
                    <a:pt x="25400" y="152400"/>
                  </a:lnTo>
                  <a:cubicBezTo>
                    <a:pt x="11430" y="152400"/>
                    <a:pt x="0" y="140970"/>
                    <a:pt x="0" y="127000"/>
                  </a:cubicBezTo>
                  <a:close/>
                </a:path>
              </a:pathLst>
            </a:custGeom>
            <a:solidFill>
              <a:srgbClr val="2D419E"/>
            </a:solidFill>
            <a:ln w="12700">
              <a:solidFill>
                <a:srgbClr val="000000"/>
              </a:solidFill>
            </a:ln>
          </p:spPr>
        </p:sp>
      </p:grpSp>
      <p:grpSp>
        <p:nvGrpSpPr>
          <p:cNvPr id="18" name="Group 18"/>
          <p:cNvGrpSpPr/>
          <p:nvPr/>
        </p:nvGrpSpPr>
        <p:grpSpPr>
          <a:xfrm>
            <a:off x="6843713" y="6839247"/>
            <a:ext cx="1462088" cy="114300"/>
            <a:chOff x="0" y="0"/>
            <a:chExt cx="2857500" cy="152400"/>
          </a:xfrm>
        </p:grpSpPr>
        <p:sp>
          <p:nvSpPr>
            <p:cNvPr id="19" name="Freeform 19"/>
            <p:cNvSpPr/>
            <p:nvPr/>
          </p:nvSpPr>
          <p:spPr>
            <a:xfrm>
              <a:off x="0" y="0"/>
              <a:ext cx="2857500" cy="152400"/>
            </a:xfrm>
            <a:custGeom>
              <a:avLst/>
              <a:gdLst/>
              <a:ahLst/>
              <a:cxnLst/>
              <a:rect l="l" t="t" r="r" b="b"/>
              <a:pathLst>
                <a:path w="2857500" h="152400">
                  <a:moveTo>
                    <a:pt x="0" y="25400"/>
                  </a:moveTo>
                  <a:cubicBezTo>
                    <a:pt x="0" y="11430"/>
                    <a:pt x="11430" y="0"/>
                    <a:pt x="25400" y="0"/>
                  </a:cubicBezTo>
                  <a:lnTo>
                    <a:pt x="2832100" y="0"/>
                  </a:lnTo>
                  <a:cubicBezTo>
                    <a:pt x="2846070" y="0"/>
                    <a:pt x="2857500" y="11430"/>
                    <a:pt x="2857500" y="25400"/>
                  </a:cubicBezTo>
                  <a:lnTo>
                    <a:pt x="2857500" y="127000"/>
                  </a:lnTo>
                  <a:cubicBezTo>
                    <a:pt x="2857500" y="140970"/>
                    <a:pt x="2846070" y="152400"/>
                    <a:pt x="2832100" y="152400"/>
                  </a:cubicBezTo>
                  <a:lnTo>
                    <a:pt x="25400" y="152400"/>
                  </a:lnTo>
                  <a:cubicBezTo>
                    <a:pt x="11430" y="152400"/>
                    <a:pt x="0" y="140970"/>
                    <a:pt x="0" y="127000"/>
                  </a:cubicBezTo>
                  <a:close/>
                </a:path>
              </a:pathLst>
            </a:custGeom>
            <a:solidFill>
              <a:srgbClr val="22C55E"/>
            </a:solidFill>
            <a:ln w="12700">
              <a:solidFill>
                <a:srgbClr val="000000"/>
              </a:solidFill>
            </a:ln>
          </p:spPr>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743200" y="1086100"/>
            <a:ext cx="12039600" cy="7943600"/>
          </a:xfrm>
          <a:prstGeom prst="rect">
            <a:avLst/>
          </a:prstGeom>
        </p:spPr>
      </p:pic>
    </p:spTree>
    <p:extLst>
      <p:ext uri="{BB962C8B-B14F-4D97-AF65-F5344CB8AC3E}">
        <p14:creationId xmlns:p14="http://schemas.microsoft.com/office/powerpoint/2010/main" val="2500729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60609" y="1804989"/>
            <a:ext cx="8449854" cy="6763694"/>
          </a:xfrm>
          <a:prstGeom prst="rect">
            <a:avLst/>
          </a:prstGeom>
        </p:spPr>
      </p:pic>
      <p:pic>
        <p:nvPicPr>
          <p:cNvPr id="8" name="Picture 7"/>
          <p:cNvPicPr>
            <a:picLocks noChangeAspect="1"/>
          </p:cNvPicPr>
          <p:nvPr/>
        </p:nvPicPr>
        <p:blipFill>
          <a:blip r:embed="rId3"/>
          <a:stretch>
            <a:fillRect/>
          </a:stretch>
        </p:blipFill>
        <p:spPr>
          <a:xfrm>
            <a:off x="9010463" y="1822135"/>
            <a:ext cx="8392696" cy="6754168"/>
          </a:xfrm>
          <a:prstGeom prst="rect">
            <a:avLst/>
          </a:prstGeom>
        </p:spPr>
      </p:pic>
    </p:spTree>
    <p:extLst>
      <p:ext uri="{BB962C8B-B14F-4D97-AF65-F5344CB8AC3E}">
        <p14:creationId xmlns:p14="http://schemas.microsoft.com/office/powerpoint/2010/main" val="2345394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D419E"/>
        </a:solidFill>
        <a:effectLst/>
      </p:bgPr>
    </p:bg>
    <p:spTree>
      <p:nvGrpSpPr>
        <p:cNvPr id="1" name=""/>
        <p:cNvGrpSpPr/>
        <p:nvPr/>
      </p:nvGrpSpPr>
      <p:grpSpPr>
        <a:xfrm>
          <a:off x="0" y="0"/>
          <a:ext cx="0" cy="0"/>
          <a:chOff x="0" y="0"/>
          <a:chExt cx="0" cy="0"/>
        </a:xfrm>
      </p:grpSpPr>
      <p:sp>
        <p:nvSpPr>
          <p:cNvPr id="2" name="TextBox 2"/>
          <p:cNvSpPr txBox="1"/>
          <p:nvPr/>
        </p:nvSpPr>
        <p:spPr>
          <a:xfrm>
            <a:off x="7374612" y="4048026"/>
            <a:ext cx="3469601" cy="1224887"/>
          </a:xfrm>
          <a:prstGeom prst="rect">
            <a:avLst/>
          </a:prstGeom>
        </p:spPr>
        <p:txBody>
          <a:bodyPr wrap="square" lIns="0" tIns="0" rIns="0" bIns="0" rtlCol="0" anchor="t">
            <a:spAutoFit/>
          </a:bodyPr>
          <a:lstStyle/>
          <a:p>
            <a:pPr algn="ctr">
              <a:lnSpc>
                <a:spcPts val="10366"/>
              </a:lnSpc>
            </a:pPr>
            <a:r>
              <a:rPr lang="en-US" sz="7200">
                <a:solidFill>
                  <a:srgbClr val="E2F0FF"/>
                </a:solidFill>
                <a:latin typeface="Paytone One"/>
                <a:ea typeface="Paytone One"/>
                <a:cs typeface="Paytone One"/>
                <a:sym typeface="Paytone One"/>
              </a:rPr>
              <a:t>PHẦN 7</a:t>
            </a:r>
            <a:endParaRPr lang="en-US" sz="7200" dirty="0">
              <a:solidFill>
                <a:srgbClr val="E2F0FF"/>
              </a:solidFill>
              <a:latin typeface="Paytone One"/>
              <a:ea typeface="Paytone One"/>
              <a:cs typeface="Paytone One"/>
              <a:sym typeface="Paytone One"/>
            </a:endParaRPr>
          </a:p>
        </p:txBody>
      </p:sp>
      <p:sp>
        <p:nvSpPr>
          <p:cNvPr id="3" name="TextBox 3"/>
          <p:cNvSpPr txBox="1"/>
          <p:nvPr/>
        </p:nvSpPr>
        <p:spPr>
          <a:xfrm>
            <a:off x="6568796" y="5572125"/>
            <a:ext cx="5318403" cy="500137"/>
          </a:xfrm>
          <a:prstGeom prst="rect">
            <a:avLst/>
          </a:prstGeom>
        </p:spPr>
        <p:txBody>
          <a:bodyPr wrap="square" lIns="0" tIns="0" rIns="0" bIns="0" rtlCol="0" anchor="t">
            <a:spAutoFit/>
          </a:bodyPr>
          <a:lstStyle/>
          <a:p>
            <a:pPr algn="ctr">
              <a:lnSpc>
                <a:spcPts val="3887"/>
              </a:lnSpc>
            </a:pPr>
            <a:r>
              <a:rPr lang="en-US" sz="2700" b="1" dirty="0">
                <a:solidFill>
                  <a:srgbClr val="E2F0FF"/>
                </a:solidFill>
                <a:latin typeface="Be Vietnam Ultra-Bold"/>
                <a:ea typeface="Be Vietnam Ultra-Bold"/>
                <a:cs typeface="Be Vietnam Ultra-Bold"/>
                <a:sym typeface="Be Vietnam Ultra-Bold"/>
              </a:rPr>
              <a:t>KẾT LUẬN &amp; HƯỚNG PHÁT TRIỂN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sp>
        <p:nvSpPr>
          <p:cNvPr id="2" name="TextBox 2"/>
          <p:cNvSpPr txBox="1"/>
          <p:nvPr/>
        </p:nvSpPr>
        <p:spPr>
          <a:xfrm>
            <a:off x="857250" y="742950"/>
            <a:ext cx="3790950" cy="801438"/>
          </a:xfrm>
          <a:prstGeom prst="rect">
            <a:avLst/>
          </a:prstGeom>
        </p:spPr>
        <p:txBody>
          <a:bodyPr wrap="square" lIns="0" tIns="0" rIns="0" bIns="0" rtlCol="0" anchor="t">
            <a:spAutoFit/>
          </a:bodyPr>
          <a:lstStyle/>
          <a:p>
            <a:pPr algn="l">
              <a:lnSpc>
                <a:spcPts val="6802"/>
              </a:lnSpc>
            </a:pPr>
            <a:r>
              <a:rPr lang="en-US" sz="4725" dirty="0">
                <a:solidFill>
                  <a:srgbClr val="334155"/>
                </a:solidFill>
                <a:latin typeface="Paytone One"/>
                <a:ea typeface="Paytone One"/>
                <a:cs typeface="Paytone One"/>
                <a:sym typeface="Paytone One"/>
              </a:rPr>
              <a:t>7</a:t>
            </a:r>
            <a:r>
              <a:rPr lang="en-US" sz="4725">
                <a:solidFill>
                  <a:srgbClr val="334155"/>
                </a:solidFill>
                <a:latin typeface="Paytone One"/>
                <a:ea typeface="Paytone One"/>
                <a:cs typeface="Paytone One"/>
                <a:sym typeface="Paytone One"/>
              </a:rPr>
              <a:t>.1 </a:t>
            </a:r>
            <a:r>
              <a:rPr lang="en-US" sz="4725" dirty="0" err="1">
                <a:solidFill>
                  <a:srgbClr val="334155"/>
                </a:solidFill>
                <a:latin typeface="Paytone One"/>
                <a:ea typeface="Paytone One"/>
                <a:cs typeface="Paytone One"/>
                <a:sym typeface="Paytone One"/>
              </a:rPr>
              <a:t>Kết</a:t>
            </a:r>
            <a:r>
              <a:rPr lang="en-US" sz="4725" dirty="0">
                <a:solidFill>
                  <a:srgbClr val="334155"/>
                </a:solidFill>
                <a:latin typeface="Paytone One"/>
                <a:ea typeface="Paytone One"/>
                <a:cs typeface="Paytone One"/>
                <a:sym typeface="Paytone One"/>
              </a:rPr>
              <a:t> </a:t>
            </a:r>
            <a:r>
              <a:rPr lang="en-US" sz="4725" dirty="0" err="1">
                <a:solidFill>
                  <a:srgbClr val="334155"/>
                </a:solidFill>
                <a:latin typeface="Paytone One"/>
                <a:ea typeface="Paytone One"/>
                <a:cs typeface="Paytone One"/>
                <a:sym typeface="Paytone One"/>
              </a:rPr>
              <a:t>luận</a:t>
            </a:r>
            <a:endParaRPr lang="en-US" sz="4725" dirty="0">
              <a:solidFill>
                <a:srgbClr val="334155"/>
              </a:solidFill>
              <a:latin typeface="Paytone One"/>
              <a:ea typeface="Paytone One"/>
              <a:cs typeface="Paytone One"/>
              <a:sym typeface="Paytone One"/>
            </a:endParaRPr>
          </a:p>
        </p:txBody>
      </p:sp>
      <p:grpSp>
        <p:nvGrpSpPr>
          <p:cNvPr id="3" name="Group 3"/>
          <p:cNvGrpSpPr/>
          <p:nvPr/>
        </p:nvGrpSpPr>
        <p:grpSpPr>
          <a:xfrm>
            <a:off x="857250" y="1791518"/>
            <a:ext cx="16573500" cy="28575"/>
            <a:chOff x="0" y="0"/>
            <a:chExt cx="22098000" cy="38100"/>
          </a:xfrm>
        </p:grpSpPr>
        <p:sp>
          <p:nvSpPr>
            <p:cNvPr id="4" name="Freeform 4"/>
            <p:cNvSpPr/>
            <p:nvPr/>
          </p:nvSpPr>
          <p:spPr>
            <a:xfrm>
              <a:off x="0" y="0"/>
              <a:ext cx="22098000" cy="38100"/>
            </a:xfrm>
            <a:custGeom>
              <a:avLst/>
              <a:gdLst/>
              <a:ahLst/>
              <a:cxnLst/>
              <a:rect l="l" t="t" r="r" b="b"/>
              <a:pathLst>
                <a:path w="22098000" h="38100">
                  <a:moveTo>
                    <a:pt x="0" y="0"/>
                  </a:moveTo>
                  <a:lnTo>
                    <a:pt x="22098000" y="0"/>
                  </a:lnTo>
                  <a:lnTo>
                    <a:pt x="22098000" y="38100"/>
                  </a:lnTo>
                  <a:lnTo>
                    <a:pt x="0" y="38100"/>
                  </a:lnTo>
                  <a:close/>
                </a:path>
              </a:pathLst>
            </a:custGeom>
            <a:solidFill>
              <a:srgbClr val="334155"/>
            </a:solidFill>
            <a:ln w="12700">
              <a:solidFill>
                <a:srgbClr val="000000"/>
              </a:solidFill>
            </a:ln>
          </p:spPr>
        </p:sp>
      </p:grpSp>
      <p:sp>
        <p:nvSpPr>
          <p:cNvPr id="5" name="TextBox 5"/>
          <p:cNvSpPr txBox="1"/>
          <p:nvPr/>
        </p:nvSpPr>
        <p:spPr>
          <a:xfrm>
            <a:off x="620765" y="4488930"/>
            <a:ext cx="17158309" cy="561905"/>
          </a:xfrm>
          <a:prstGeom prst="rect">
            <a:avLst/>
          </a:prstGeom>
        </p:spPr>
        <p:txBody>
          <a:bodyPr lIns="0" tIns="0" rIns="0" bIns="0" rtlCol="0" anchor="t">
            <a:spAutoFit/>
          </a:bodyPr>
          <a:lstStyle/>
          <a:p>
            <a:pPr algn="l">
              <a:lnSpc>
                <a:spcPts val="4801"/>
              </a:lnSpc>
            </a:pPr>
            <a:r>
              <a:rPr lang="en-US" sz="2500" b="1" dirty="0" err="1">
                <a:solidFill>
                  <a:srgbClr val="0C336A"/>
                </a:solidFill>
                <a:latin typeface="Be Vietnam Ultra-Bold"/>
                <a:ea typeface="Be Vietnam Ultra-Bold"/>
                <a:cs typeface="Be Vietnam Ultra-Bold"/>
                <a:sym typeface="Be Vietnam Ultra-Bold"/>
              </a:rPr>
              <a:t>Hiệu</a:t>
            </a:r>
            <a:r>
              <a:rPr lang="en-US" sz="2500" b="1" dirty="0">
                <a:solidFill>
                  <a:srgbClr val="0C336A"/>
                </a:solidFill>
                <a:latin typeface="Be Vietnam Ultra-Bold"/>
                <a:ea typeface="Be Vietnam Ultra-Bold"/>
                <a:cs typeface="Be Vietnam Ultra-Bold"/>
                <a:sym typeface="Be Vietnam Ultra-Bold"/>
              </a:rPr>
              <a:t> </a:t>
            </a:r>
            <a:r>
              <a:rPr lang="en-US" sz="2500" b="1" dirty="0" err="1">
                <a:solidFill>
                  <a:srgbClr val="0C336A"/>
                </a:solidFill>
                <a:latin typeface="Be Vietnam Ultra-Bold"/>
                <a:ea typeface="Be Vietnam Ultra-Bold"/>
                <a:cs typeface="Be Vietnam Ultra-Bold"/>
                <a:sym typeface="Be Vietnam Ultra-Bold"/>
              </a:rPr>
              <a:t>quả</a:t>
            </a:r>
            <a:r>
              <a:rPr lang="en-US" sz="2500" b="1" dirty="0">
                <a:solidFill>
                  <a:srgbClr val="0C336A"/>
                </a:solidFill>
                <a:latin typeface="Be Vietnam Ultra-Bold"/>
                <a:ea typeface="Be Vietnam Ultra-Bold"/>
                <a:cs typeface="Be Vietnam Ultra-Bold"/>
                <a:sym typeface="Be Vietnam Ultra-Bold"/>
              </a:rPr>
              <a:t>:</a:t>
            </a:r>
            <a:r>
              <a:rPr lang="en-US" sz="2500" dirty="0">
                <a:solidFill>
                  <a:srgbClr val="0C336A"/>
                </a:solidFill>
                <a:latin typeface="Be Vietnam"/>
                <a:ea typeface="Be Vietnam"/>
                <a:cs typeface="Be Vietnam"/>
                <a:sym typeface="Be Vietnam"/>
              </a:rPr>
              <a:t> Machine Learning </a:t>
            </a:r>
            <a:r>
              <a:rPr lang="en-US" sz="2500" dirty="0" err="1">
                <a:solidFill>
                  <a:srgbClr val="0C336A"/>
                </a:solidFill>
                <a:latin typeface="Be Vietnam"/>
                <a:ea typeface="Be Vietnam"/>
                <a:cs typeface="Be Vietnam"/>
                <a:sym typeface="Be Vietnam"/>
              </a:rPr>
              <a:t>hoàn</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toàn</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có</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khả</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năng</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dự</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đoán</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chất</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lượng</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giấc</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ngủ</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với</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độ</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chính</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xác</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cao</a:t>
            </a:r>
            <a:r>
              <a:rPr lang="en-US" sz="2500" dirty="0">
                <a:solidFill>
                  <a:srgbClr val="0C336A"/>
                </a:solidFill>
                <a:latin typeface="Be Vietnam"/>
                <a:ea typeface="Be Vietnam"/>
                <a:cs typeface="Be Vietnam"/>
                <a:sym typeface="Be Vietnam"/>
              </a:rPr>
              <a:t> (&gt;90%).</a:t>
            </a:r>
          </a:p>
        </p:txBody>
      </p:sp>
      <p:sp>
        <p:nvSpPr>
          <p:cNvPr id="6" name="TextBox 6"/>
          <p:cNvSpPr txBox="1"/>
          <p:nvPr/>
        </p:nvSpPr>
        <p:spPr>
          <a:xfrm>
            <a:off x="620765" y="5174357"/>
            <a:ext cx="17158309" cy="561905"/>
          </a:xfrm>
          <a:prstGeom prst="rect">
            <a:avLst/>
          </a:prstGeom>
        </p:spPr>
        <p:txBody>
          <a:bodyPr lIns="0" tIns="0" rIns="0" bIns="0" rtlCol="0" anchor="t">
            <a:spAutoFit/>
          </a:bodyPr>
          <a:lstStyle/>
          <a:p>
            <a:pPr algn="l">
              <a:lnSpc>
                <a:spcPts val="4801"/>
              </a:lnSpc>
            </a:pPr>
            <a:r>
              <a:rPr lang="en-US" sz="2500" b="1" dirty="0" err="1">
                <a:solidFill>
                  <a:srgbClr val="0C336A"/>
                </a:solidFill>
                <a:latin typeface="Be Vietnam Ultra-Bold"/>
                <a:ea typeface="Be Vietnam Ultra-Bold"/>
                <a:cs typeface="Be Vietnam Ultra-Bold"/>
                <a:sym typeface="Be Vietnam Ultra-Bold"/>
              </a:rPr>
              <a:t>Thuật</a:t>
            </a:r>
            <a:r>
              <a:rPr lang="en-US" sz="2500" b="1" dirty="0">
                <a:solidFill>
                  <a:srgbClr val="0C336A"/>
                </a:solidFill>
                <a:latin typeface="Be Vietnam Ultra-Bold"/>
                <a:ea typeface="Be Vietnam Ultra-Bold"/>
                <a:cs typeface="Be Vietnam Ultra-Bold"/>
                <a:sym typeface="Be Vietnam Ultra-Bold"/>
              </a:rPr>
              <a:t> </a:t>
            </a:r>
            <a:r>
              <a:rPr lang="en-US" sz="2500" b="1" dirty="0" err="1">
                <a:solidFill>
                  <a:srgbClr val="0C336A"/>
                </a:solidFill>
                <a:latin typeface="Be Vietnam Ultra-Bold"/>
                <a:ea typeface="Be Vietnam Ultra-Bold"/>
                <a:cs typeface="Be Vietnam Ultra-Bold"/>
                <a:sym typeface="Be Vietnam Ultra-Bold"/>
              </a:rPr>
              <a:t>toán</a:t>
            </a:r>
            <a:r>
              <a:rPr lang="en-US" sz="2500" b="1" dirty="0">
                <a:solidFill>
                  <a:srgbClr val="0C336A"/>
                </a:solidFill>
                <a:latin typeface="Be Vietnam Ultra-Bold"/>
                <a:ea typeface="Be Vietnam Ultra-Bold"/>
                <a:cs typeface="Be Vietnam Ultra-Bold"/>
                <a:sym typeface="Be Vietnam Ultra-Bold"/>
              </a:rPr>
              <a:t>:</a:t>
            </a:r>
            <a:r>
              <a:rPr lang="en-US" sz="2500" dirty="0">
                <a:solidFill>
                  <a:srgbClr val="0C336A"/>
                </a:solidFill>
                <a:latin typeface="Be Vietnam"/>
                <a:ea typeface="Be Vietnam"/>
                <a:cs typeface="Be Vietnam"/>
                <a:sym typeface="Be Vietnam"/>
              </a:rPr>
              <a:t> Random Forest </a:t>
            </a:r>
            <a:r>
              <a:rPr lang="en-US" sz="2500" dirty="0" err="1">
                <a:solidFill>
                  <a:srgbClr val="0C336A"/>
                </a:solidFill>
                <a:latin typeface="Be Vietnam"/>
                <a:ea typeface="Be Vietnam"/>
                <a:cs typeface="Be Vietnam"/>
                <a:sym typeface="Be Vietnam"/>
              </a:rPr>
              <a:t>chứng</a:t>
            </a:r>
            <a:r>
              <a:rPr lang="en-US" sz="2500" dirty="0">
                <a:solidFill>
                  <a:srgbClr val="0C336A"/>
                </a:solidFill>
                <a:latin typeface="Be Vietnam"/>
                <a:ea typeface="Be Vietnam"/>
                <a:cs typeface="Be Vietnam"/>
                <a:sym typeface="Be Vietnam"/>
              </a:rPr>
              <a:t> minh </a:t>
            </a:r>
            <a:r>
              <a:rPr lang="en-US" sz="2500" dirty="0" err="1">
                <a:solidFill>
                  <a:srgbClr val="0C336A"/>
                </a:solidFill>
                <a:latin typeface="Be Vietnam"/>
                <a:ea typeface="Be Vietnam"/>
                <a:cs typeface="Be Vietnam"/>
                <a:sym typeface="Be Vietnam"/>
              </a:rPr>
              <a:t>sự</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vượt</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trội</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về</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độ</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ổn</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định</a:t>
            </a:r>
            <a:r>
              <a:rPr lang="en-US" sz="2500" dirty="0">
                <a:solidFill>
                  <a:srgbClr val="0C336A"/>
                </a:solidFill>
                <a:latin typeface="Be Vietnam"/>
                <a:ea typeface="Be Vietnam"/>
                <a:cs typeface="Be Vietnam"/>
                <a:sym typeface="Be Vietnam"/>
              </a:rPr>
              <a:t> so </a:t>
            </a:r>
            <a:r>
              <a:rPr lang="en-US" sz="2500" dirty="0" err="1">
                <a:solidFill>
                  <a:srgbClr val="0C336A"/>
                </a:solidFill>
                <a:latin typeface="Be Vietnam"/>
                <a:ea typeface="Be Vietnam"/>
                <a:cs typeface="Be Vietnam"/>
                <a:sym typeface="Be Vietnam"/>
              </a:rPr>
              <a:t>với</a:t>
            </a:r>
            <a:r>
              <a:rPr lang="en-US" sz="2500" dirty="0">
                <a:solidFill>
                  <a:srgbClr val="0C336A"/>
                </a:solidFill>
                <a:latin typeface="Be Vietnam"/>
                <a:ea typeface="Be Vietnam"/>
                <a:cs typeface="Be Vietnam"/>
                <a:sym typeface="Be Vietnam"/>
              </a:rPr>
              <a:t> Decision Tree </a:t>
            </a:r>
            <a:r>
              <a:rPr lang="en-US" sz="2500" dirty="0" err="1">
                <a:solidFill>
                  <a:srgbClr val="0C336A"/>
                </a:solidFill>
                <a:latin typeface="Be Vietnam"/>
                <a:ea typeface="Be Vietnam"/>
                <a:cs typeface="Be Vietnam"/>
                <a:sym typeface="Be Vietnam"/>
              </a:rPr>
              <a:t>đơn</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lẻ</a:t>
            </a:r>
            <a:r>
              <a:rPr lang="en-US" sz="2500" dirty="0">
                <a:solidFill>
                  <a:srgbClr val="0C336A"/>
                </a:solidFill>
                <a:latin typeface="Be Vietnam"/>
                <a:ea typeface="Be Vietnam"/>
                <a:cs typeface="Be Vietnam"/>
                <a:sym typeface="Be Vietnam"/>
              </a:rPr>
              <a:t>.</a:t>
            </a:r>
          </a:p>
        </p:txBody>
      </p:sp>
      <p:sp>
        <p:nvSpPr>
          <p:cNvPr id="7" name="TextBox 7"/>
          <p:cNvSpPr txBox="1"/>
          <p:nvPr/>
        </p:nvSpPr>
        <p:spPr>
          <a:xfrm>
            <a:off x="620765" y="5859784"/>
            <a:ext cx="17158309" cy="561905"/>
          </a:xfrm>
          <a:prstGeom prst="rect">
            <a:avLst/>
          </a:prstGeom>
        </p:spPr>
        <p:txBody>
          <a:bodyPr lIns="0" tIns="0" rIns="0" bIns="0" rtlCol="0" anchor="t">
            <a:spAutoFit/>
          </a:bodyPr>
          <a:lstStyle/>
          <a:p>
            <a:pPr algn="l">
              <a:lnSpc>
                <a:spcPts val="4801"/>
              </a:lnSpc>
            </a:pPr>
            <a:r>
              <a:rPr lang="en-US" sz="2500" b="1" dirty="0" err="1">
                <a:solidFill>
                  <a:srgbClr val="0C336A"/>
                </a:solidFill>
                <a:latin typeface="Be Vietnam Ultra-Bold"/>
                <a:ea typeface="Be Vietnam Ultra-Bold"/>
                <a:cs typeface="Be Vietnam Ultra-Bold"/>
                <a:sym typeface="Be Vietnam Ultra-Bold"/>
              </a:rPr>
              <a:t>Ứng</a:t>
            </a:r>
            <a:r>
              <a:rPr lang="en-US" sz="2500" b="1" dirty="0">
                <a:solidFill>
                  <a:srgbClr val="0C336A"/>
                </a:solidFill>
                <a:latin typeface="Be Vietnam Ultra-Bold"/>
                <a:ea typeface="Be Vietnam Ultra-Bold"/>
                <a:cs typeface="Be Vietnam Ultra-Bold"/>
                <a:sym typeface="Be Vietnam Ultra-Bold"/>
              </a:rPr>
              <a:t> </a:t>
            </a:r>
            <a:r>
              <a:rPr lang="en-US" sz="2500" b="1" dirty="0" err="1">
                <a:solidFill>
                  <a:srgbClr val="0C336A"/>
                </a:solidFill>
                <a:latin typeface="Be Vietnam Ultra-Bold"/>
                <a:ea typeface="Be Vietnam Ultra-Bold"/>
                <a:cs typeface="Be Vietnam Ultra-Bold"/>
                <a:sym typeface="Be Vietnam Ultra-Bold"/>
              </a:rPr>
              <a:t>dụng</a:t>
            </a:r>
            <a:r>
              <a:rPr lang="en-US" sz="2500" b="1" dirty="0">
                <a:solidFill>
                  <a:srgbClr val="0C336A"/>
                </a:solidFill>
                <a:latin typeface="Be Vietnam Ultra-Bold"/>
                <a:ea typeface="Be Vietnam Ultra-Bold"/>
                <a:cs typeface="Be Vietnam Ultra-Bold"/>
                <a:sym typeface="Be Vietnam Ultra-Bold"/>
              </a:rPr>
              <a:t>:</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Kết</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quả</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này</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là</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cơ</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sở</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để</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xây</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dựng</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các</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ứng</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dụng</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theo</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dõi</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sức</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khỏe</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cá</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nhân</a:t>
            </a:r>
            <a:r>
              <a:rPr lang="en-US" sz="2500" dirty="0">
                <a:solidFill>
                  <a:srgbClr val="0C336A"/>
                </a:solidFill>
                <a:latin typeface="Be Vietnam"/>
                <a:ea typeface="Be Vietnam"/>
                <a:cs typeface="Be Vietnam"/>
                <a:sym typeface="Be Vietnam"/>
              </a:rPr>
              <a:t> </a:t>
            </a:r>
            <a:r>
              <a:rPr lang="en-US" sz="2500" dirty="0" err="1">
                <a:solidFill>
                  <a:srgbClr val="0C336A"/>
                </a:solidFill>
                <a:latin typeface="Be Vietnam"/>
                <a:ea typeface="Be Vietnam"/>
                <a:cs typeface="Be Vietnam"/>
                <a:sym typeface="Be Vietnam"/>
              </a:rPr>
              <a:t>hóa</a:t>
            </a:r>
            <a:r>
              <a:rPr lang="en-US" sz="2500" dirty="0">
                <a:solidFill>
                  <a:srgbClr val="0C336A"/>
                </a:solidFill>
                <a:latin typeface="Be Vietnam"/>
                <a:ea typeface="Be Vietnam"/>
                <a:cs typeface="Be Vietnam"/>
                <a:sym typeface="Be Vietnam"/>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grpSp>
        <p:nvGrpSpPr>
          <p:cNvPr id="2" name="Group 2"/>
          <p:cNvGrpSpPr/>
          <p:nvPr/>
        </p:nvGrpSpPr>
        <p:grpSpPr>
          <a:xfrm>
            <a:off x="857250" y="2248718"/>
            <a:ext cx="5238600" cy="4766220"/>
            <a:chOff x="0" y="0"/>
            <a:chExt cx="6984800" cy="6354960"/>
          </a:xfrm>
        </p:grpSpPr>
        <p:sp>
          <p:nvSpPr>
            <p:cNvPr id="3" name="Freeform 3"/>
            <p:cNvSpPr/>
            <p:nvPr/>
          </p:nvSpPr>
          <p:spPr>
            <a:xfrm>
              <a:off x="0" y="0"/>
              <a:ext cx="6984746" cy="6354953"/>
            </a:xfrm>
            <a:custGeom>
              <a:avLst/>
              <a:gdLst/>
              <a:ahLst/>
              <a:cxnLst/>
              <a:rect l="l" t="t" r="r" b="b"/>
              <a:pathLst>
                <a:path w="6984746" h="6354953">
                  <a:moveTo>
                    <a:pt x="0" y="0"/>
                  </a:moveTo>
                  <a:lnTo>
                    <a:pt x="6984746" y="0"/>
                  </a:lnTo>
                  <a:lnTo>
                    <a:pt x="6984746" y="6354953"/>
                  </a:lnTo>
                  <a:lnTo>
                    <a:pt x="0" y="6354953"/>
                  </a:lnTo>
                  <a:lnTo>
                    <a:pt x="0" y="0"/>
                  </a:lnTo>
                  <a:close/>
                </a:path>
              </a:pathLst>
            </a:custGeom>
            <a:solidFill>
              <a:srgbClr val="E2F0FF"/>
            </a:solidFill>
            <a:ln w="12700">
              <a:solidFill>
                <a:srgbClr val="000000"/>
              </a:solidFill>
            </a:ln>
          </p:spPr>
        </p:sp>
      </p:grpSp>
      <p:grpSp>
        <p:nvGrpSpPr>
          <p:cNvPr id="4" name="Group 4"/>
          <p:cNvGrpSpPr/>
          <p:nvPr/>
        </p:nvGrpSpPr>
        <p:grpSpPr>
          <a:xfrm>
            <a:off x="6524475" y="2248718"/>
            <a:ext cx="5238823" cy="4766220"/>
            <a:chOff x="0" y="0"/>
            <a:chExt cx="6985098" cy="6354960"/>
          </a:xfrm>
        </p:grpSpPr>
        <p:sp>
          <p:nvSpPr>
            <p:cNvPr id="5" name="Freeform 5"/>
            <p:cNvSpPr/>
            <p:nvPr/>
          </p:nvSpPr>
          <p:spPr>
            <a:xfrm>
              <a:off x="0" y="0"/>
              <a:ext cx="6985127" cy="6354953"/>
            </a:xfrm>
            <a:custGeom>
              <a:avLst/>
              <a:gdLst/>
              <a:ahLst/>
              <a:cxnLst/>
              <a:rect l="l" t="t" r="r" b="b"/>
              <a:pathLst>
                <a:path w="6985127" h="6354953">
                  <a:moveTo>
                    <a:pt x="0" y="0"/>
                  </a:moveTo>
                  <a:lnTo>
                    <a:pt x="6985127" y="0"/>
                  </a:lnTo>
                  <a:lnTo>
                    <a:pt x="6985127" y="6354953"/>
                  </a:lnTo>
                  <a:lnTo>
                    <a:pt x="0" y="6354953"/>
                  </a:lnTo>
                  <a:lnTo>
                    <a:pt x="0" y="0"/>
                  </a:lnTo>
                  <a:close/>
                </a:path>
              </a:pathLst>
            </a:custGeom>
            <a:solidFill>
              <a:srgbClr val="E2F0FF"/>
            </a:solidFill>
            <a:ln w="12700">
              <a:solidFill>
                <a:srgbClr val="000000"/>
              </a:solidFill>
            </a:ln>
          </p:spPr>
        </p:sp>
      </p:grpSp>
      <p:grpSp>
        <p:nvGrpSpPr>
          <p:cNvPr id="6" name="Group 6"/>
          <p:cNvGrpSpPr/>
          <p:nvPr/>
        </p:nvGrpSpPr>
        <p:grpSpPr>
          <a:xfrm>
            <a:off x="12191925" y="2248718"/>
            <a:ext cx="5238600" cy="4766220"/>
            <a:chOff x="0" y="0"/>
            <a:chExt cx="6984800" cy="6354960"/>
          </a:xfrm>
        </p:grpSpPr>
        <p:sp>
          <p:nvSpPr>
            <p:cNvPr id="7" name="Freeform 7"/>
            <p:cNvSpPr/>
            <p:nvPr/>
          </p:nvSpPr>
          <p:spPr>
            <a:xfrm>
              <a:off x="0" y="0"/>
              <a:ext cx="6984746" cy="6354953"/>
            </a:xfrm>
            <a:custGeom>
              <a:avLst/>
              <a:gdLst/>
              <a:ahLst/>
              <a:cxnLst/>
              <a:rect l="l" t="t" r="r" b="b"/>
              <a:pathLst>
                <a:path w="6984746" h="6354953">
                  <a:moveTo>
                    <a:pt x="0" y="0"/>
                  </a:moveTo>
                  <a:lnTo>
                    <a:pt x="6984746" y="0"/>
                  </a:lnTo>
                  <a:lnTo>
                    <a:pt x="6984746" y="6354953"/>
                  </a:lnTo>
                  <a:lnTo>
                    <a:pt x="0" y="6354953"/>
                  </a:lnTo>
                  <a:lnTo>
                    <a:pt x="0" y="0"/>
                  </a:lnTo>
                  <a:close/>
                </a:path>
              </a:pathLst>
            </a:custGeom>
            <a:solidFill>
              <a:srgbClr val="E2F0FF"/>
            </a:solidFill>
            <a:ln w="12700">
              <a:solidFill>
                <a:srgbClr val="000000"/>
              </a:solidFill>
            </a:ln>
          </p:spPr>
        </p:sp>
      </p:grpSp>
      <p:sp>
        <p:nvSpPr>
          <p:cNvPr id="8" name="TextBox 8"/>
          <p:cNvSpPr txBox="1"/>
          <p:nvPr/>
        </p:nvSpPr>
        <p:spPr>
          <a:xfrm>
            <a:off x="857250" y="742950"/>
            <a:ext cx="6610350" cy="801438"/>
          </a:xfrm>
          <a:prstGeom prst="rect">
            <a:avLst/>
          </a:prstGeom>
        </p:spPr>
        <p:txBody>
          <a:bodyPr wrap="square" lIns="0" tIns="0" rIns="0" bIns="0" rtlCol="0" anchor="t">
            <a:spAutoFit/>
          </a:bodyPr>
          <a:lstStyle/>
          <a:p>
            <a:pPr algn="l">
              <a:lnSpc>
                <a:spcPts val="6802"/>
              </a:lnSpc>
            </a:pPr>
            <a:r>
              <a:rPr lang="en-US" sz="4725" dirty="0">
                <a:solidFill>
                  <a:srgbClr val="334155"/>
                </a:solidFill>
                <a:latin typeface="Paytone One"/>
                <a:ea typeface="Paytone One"/>
                <a:cs typeface="Paytone One"/>
                <a:sym typeface="Paytone One"/>
              </a:rPr>
              <a:t>7</a:t>
            </a:r>
            <a:r>
              <a:rPr lang="en-US" sz="4725">
                <a:solidFill>
                  <a:srgbClr val="334155"/>
                </a:solidFill>
                <a:latin typeface="Paytone One"/>
                <a:ea typeface="Paytone One"/>
                <a:cs typeface="Paytone One"/>
                <a:sym typeface="Paytone One"/>
              </a:rPr>
              <a:t>.2 </a:t>
            </a:r>
            <a:r>
              <a:rPr lang="en-US" sz="4725" dirty="0" err="1">
                <a:solidFill>
                  <a:srgbClr val="334155"/>
                </a:solidFill>
                <a:latin typeface="Paytone One"/>
                <a:ea typeface="Paytone One"/>
                <a:cs typeface="Paytone One"/>
                <a:sym typeface="Paytone One"/>
              </a:rPr>
              <a:t>Hướng</a:t>
            </a:r>
            <a:r>
              <a:rPr lang="en-US" sz="4725" dirty="0">
                <a:solidFill>
                  <a:srgbClr val="334155"/>
                </a:solidFill>
                <a:latin typeface="Paytone One"/>
                <a:ea typeface="Paytone One"/>
                <a:cs typeface="Paytone One"/>
                <a:sym typeface="Paytone One"/>
              </a:rPr>
              <a:t> </a:t>
            </a:r>
            <a:r>
              <a:rPr lang="en-US" sz="4725" dirty="0" err="1">
                <a:solidFill>
                  <a:srgbClr val="334155"/>
                </a:solidFill>
                <a:latin typeface="Paytone One"/>
                <a:ea typeface="Paytone One"/>
                <a:cs typeface="Paytone One"/>
                <a:sym typeface="Paytone One"/>
              </a:rPr>
              <a:t>phát</a:t>
            </a:r>
            <a:r>
              <a:rPr lang="en-US" sz="4725" dirty="0">
                <a:solidFill>
                  <a:srgbClr val="334155"/>
                </a:solidFill>
                <a:latin typeface="Paytone One"/>
                <a:ea typeface="Paytone One"/>
                <a:cs typeface="Paytone One"/>
                <a:sym typeface="Paytone One"/>
              </a:rPr>
              <a:t> </a:t>
            </a:r>
            <a:r>
              <a:rPr lang="en-US" sz="4725" dirty="0" err="1">
                <a:solidFill>
                  <a:srgbClr val="334155"/>
                </a:solidFill>
                <a:latin typeface="Paytone One"/>
                <a:ea typeface="Paytone One"/>
                <a:cs typeface="Paytone One"/>
                <a:sym typeface="Paytone One"/>
              </a:rPr>
              <a:t>triển</a:t>
            </a:r>
            <a:endParaRPr lang="en-US" sz="4725" dirty="0">
              <a:solidFill>
                <a:srgbClr val="334155"/>
              </a:solidFill>
              <a:latin typeface="Paytone One"/>
              <a:ea typeface="Paytone One"/>
              <a:cs typeface="Paytone One"/>
              <a:sym typeface="Paytone One"/>
            </a:endParaRPr>
          </a:p>
        </p:txBody>
      </p:sp>
      <p:grpSp>
        <p:nvGrpSpPr>
          <p:cNvPr id="9" name="Group 9"/>
          <p:cNvGrpSpPr/>
          <p:nvPr/>
        </p:nvGrpSpPr>
        <p:grpSpPr>
          <a:xfrm>
            <a:off x="857250" y="1791518"/>
            <a:ext cx="16573500" cy="28575"/>
            <a:chOff x="0" y="0"/>
            <a:chExt cx="22098000" cy="38100"/>
          </a:xfrm>
        </p:grpSpPr>
        <p:sp>
          <p:nvSpPr>
            <p:cNvPr id="10" name="Freeform 10"/>
            <p:cNvSpPr/>
            <p:nvPr/>
          </p:nvSpPr>
          <p:spPr>
            <a:xfrm>
              <a:off x="0" y="0"/>
              <a:ext cx="22098000" cy="38100"/>
            </a:xfrm>
            <a:custGeom>
              <a:avLst/>
              <a:gdLst/>
              <a:ahLst/>
              <a:cxnLst/>
              <a:rect l="l" t="t" r="r" b="b"/>
              <a:pathLst>
                <a:path w="22098000" h="38100">
                  <a:moveTo>
                    <a:pt x="0" y="0"/>
                  </a:moveTo>
                  <a:lnTo>
                    <a:pt x="22098000" y="0"/>
                  </a:lnTo>
                  <a:lnTo>
                    <a:pt x="22098000" y="38100"/>
                  </a:lnTo>
                  <a:lnTo>
                    <a:pt x="0" y="38100"/>
                  </a:lnTo>
                  <a:close/>
                </a:path>
              </a:pathLst>
            </a:custGeom>
            <a:solidFill>
              <a:srgbClr val="334155"/>
            </a:solidFill>
            <a:ln w="12700">
              <a:solidFill>
                <a:srgbClr val="000000"/>
              </a:solidFill>
            </a:ln>
          </p:spPr>
        </p:sp>
      </p:grpSp>
      <p:grpSp>
        <p:nvGrpSpPr>
          <p:cNvPr id="11" name="Group 11"/>
          <p:cNvGrpSpPr/>
          <p:nvPr/>
        </p:nvGrpSpPr>
        <p:grpSpPr>
          <a:xfrm>
            <a:off x="1300162" y="2691630"/>
            <a:ext cx="4352775" cy="571500"/>
            <a:chOff x="0" y="0"/>
            <a:chExt cx="5803700" cy="762000"/>
          </a:xfrm>
        </p:grpSpPr>
        <p:sp>
          <p:nvSpPr>
            <p:cNvPr id="12" name="Freeform 12" descr="image.png"/>
            <p:cNvSpPr/>
            <p:nvPr/>
          </p:nvSpPr>
          <p:spPr>
            <a:xfrm>
              <a:off x="0" y="0"/>
              <a:ext cx="5803646" cy="762000"/>
            </a:xfrm>
            <a:custGeom>
              <a:avLst/>
              <a:gdLst/>
              <a:ahLst/>
              <a:cxnLst/>
              <a:rect l="l" t="t" r="r" b="b"/>
              <a:pathLst>
                <a:path w="5803646" h="762000">
                  <a:moveTo>
                    <a:pt x="0" y="0"/>
                  </a:moveTo>
                  <a:lnTo>
                    <a:pt x="5803646" y="0"/>
                  </a:lnTo>
                  <a:lnTo>
                    <a:pt x="5803646" y="762000"/>
                  </a:lnTo>
                  <a:lnTo>
                    <a:pt x="0" y="762000"/>
                  </a:lnTo>
                  <a:lnTo>
                    <a:pt x="0" y="0"/>
                  </a:lnTo>
                  <a:close/>
                </a:path>
              </a:pathLst>
            </a:custGeom>
            <a:blipFill>
              <a:blip r:embed="rId2"/>
              <a:stretch>
                <a:fillRect b="-1717"/>
              </a:stretch>
            </a:blipFill>
          </p:spPr>
        </p:sp>
      </p:grpSp>
      <p:sp>
        <p:nvSpPr>
          <p:cNvPr id="13" name="TextBox 13"/>
          <p:cNvSpPr txBox="1"/>
          <p:nvPr/>
        </p:nvSpPr>
        <p:spPr>
          <a:xfrm>
            <a:off x="1300162" y="3472680"/>
            <a:ext cx="3400062" cy="577081"/>
          </a:xfrm>
          <a:prstGeom prst="rect">
            <a:avLst/>
          </a:prstGeom>
        </p:spPr>
        <p:txBody>
          <a:bodyPr wrap="square" lIns="0" tIns="0" rIns="0" bIns="0" rtlCol="0" anchor="t">
            <a:spAutoFit/>
          </a:bodyPr>
          <a:lstStyle/>
          <a:p>
            <a:pPr algn="l">
              <a:lnSpc>
                <a:spcPts val="4536"/>
              </a:lnSpc>
            </a:pPr>
            <a:r>
              <a:rPr lang="en-US" sz="3150" dirty="0" err="1">
                <a:solidFill>
                  <a:srgbClr val="0C336A"/>
                </a:solidFill>
                <a:latin typeface="Paytone One"/>
                <a:ea typeface="Paytone One"/>
                <a:cs typeface="Paytone One"/>
                <a:sym typeface="Paytone One"/>
              </a:rPr>
              <a:t>Dữ</a:t>
            </a:r>
            <a:r>
              <a:rPr lang="en-US" sz="3150" dirty="0">
                <a:solidFill>
                  <a:srgbClr val="0C336A"/>
                </a:solidFill>
                <a:latin typeface="Paytone One"/>
                <a:ea typeface="Paytone One"/>
                <a:cs typeface="Paytone One"/>
                <a:sym typeface="Paytone One"/>
              </a:rPr>
              <a:t> </a:t>
            </a:r>
            <a:r>
              <a:rPr lang="en-US" sz="3150" dirty="0" err="1">
                <a:solidFill>
                  <a:srgbClr val="0C336A"/>
                </a:solidFill>
                <a:latin typeface="Paytone One"/>
                <a:ea typeface="Paytone One"/>
                <a:cs typeface="Paytone One"/>
                <a:sym typeface="Paytone One"/>
              </a:rPr>
              <a:t>liệu</a:t>
            </a:r>
            <a:r>
              <a:rPr lang="en-US" sz="3150" dirty="0">
                <a:solidFill>
                  <a:srgbClr val="0C336A"/>
                </a:solidFill>
                <a:latin typeface="Paytone One"/>
                <a:ea typeface="Paytone One"/>
                <a:cs typeface="Paytone One"/>
                <a:sym typeface="Paytone One"/>
              </a:rPr>
              <a:t> </a:t>
            </a:r>
            <a:r>
              <a:rPr lang="en-US" sz="3150" dirty="0" err="1">
                <a:solidFill>
                  <a:srgbClr val="0C336A"/>
                </a:solidFill>
                <a:latin typeface="Paytone One"/>
                <a:ea typeface="Paytone One"/>
                <a:cs typeface="Paytone One"/>
                <a:sym typeface="Paytone One"/>
              </a:rPr>
              <a:t>lớn</a:t>
            </a:r>
            <a:r>
              <a:rPr lang="en-US" sz="3150" dirty="0">
                <a:solidFill>
                  <a:srgbClr val="0C336A"/>
                </a:solidFill>
                <a:latin typeface="Paytone One"/>
                <a:ea typeface="Paytone One"/>
                <a:cs typeface="Paytone One"/>
                <a:sym typeface="Paytone One"/>
              </a:rPr>
              <a:t> </a:t>
            </a:r>
            <a:r>
              <a:rPr lang="en-US" sz="3150" dirty="0" err="1">
                <a:solidFill>
                  <a:srgbClr val="0C336A"/>
                </a:solidFill>
                <a:latin typeface="Paytone One"/>
                <a:ea typeface="Paytone One"/>
                <a:cs typeface="Paytone One"/>
                <a:sym typeface="Paytone One"/>
              </a:rPr>
              <a:t>hơn</a:t>
            </a:r>
            <a:endParaRPr lang="en-US" sz="3150" dirty="0">
              <a:solidFill>
                <a:srgbClr val="0C336A"/>
              </a:solidFill>
              <a:latin typeface="Paytone One"/>
              <a:ea typeface="Paytone One"/>
              <a:cs typeface="Paytone One"/>
              <a:sym typeface="Paytone One"/>
            </a:endParaRPr>
          </a:p>
        </p:txBody>
      </p:sp>
      <p:sp>
        <p:nvSpPr>
          <p:cNvPr id="14" name="TextBox 14"/>
          <p:cNvSpPr txBox="1"/>
          <p:nvPr/>
        </p:nvSpPr>
        <p:spPr>
          <a:xfrm>
            <a:off x="1300162" y="4366989"/>
            <a:ext cx="4352775" cy="1076325"/>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Mở rộng tập dữ liệu lên hàng triệu mẫu để tăng độ tin cậy.</a:t>
            </a:r>
          </a:p>
        </p:txBody>
      </p:sp>
      <p:grpSp>
        <p:nvGrpSpPr>
          <p:cNvPr id="15" name="Group 15"/>
          <p:cNvGrpSpPr/>
          <p:nvPr/>
        </p:nvGrpSpPr>
        <p:grpSpPr>
          <a:xfrm>
            <a:off x="6967388" y="2691630"/>
            <a:ext cx="4352998" cy="571500"/>
            <a:chOff x="0" y="0"/>
            <a:chExt cx="5803998" cy="762000"/>
          </a:xfrm>
        </p:grpSpPr>
        <p:sp>
          <p:nvSpPr>
            <p:cNvPr id="16" name="Freeform 16" descr="image.png"/>
            <p:cNvSpPr/>
            <p:nvPr/>
          </p:nvSpPr>
          <p:spPr>
            <a:xfrm>
              <a:off x="0" y="0"/>
              <a:ext cx="5804027" cy="762000"/>
            </a:xfrm>
            <a:custGeom>
              <a:avLst/>
              <a:gdLst/>
              <a:ahLst/>
              <a:cxnLst/>
              <a:rect l="l" t="t" r="r" b="b"/>
              <a:pathLst>
                <a:path w="5804027" h="762000">
                  <a:moveTo>
                    <a:pt x="0" y="0"/>
                  </a:moveTo>
                  <a:lnTo>
                    <a:pt x="5804027" y="0"/>
                  </a:lnTo>
                  <a:lnTo>
                    <a:pt x="5804027" y="762000"/>
                  </a:lnTo>
                  <a:lnTo>
                    <a:pt x="0" y="762000"/>
                  </a:lnTo>
                  <a:lnTo>
                    <a:pt x="0" y="0"/>
                  </a:lnTo>
                  <a:close/>
                </a:path>
              </a:pathLst>
            </a:custGeom>
            <a:blipFill>
              <a:blip r:embed="rId3"/>
              <a:stretch>
                <a:fillRect b="-1392"/>
              </a:stretch>
            </a:blipFill>
          </p:spPr>
        </p:sp>
      </p:grpSp>
      <p:sp>
        <p:nvSpPr>
          <p:cNvPr id="17" name="TextBox 17"/>
          <p:cNvSpPr txBox="1"/>
          <p:nvPr/>
        </p:nvSpPr>
        <p:spPr>
          <a:xfrm>
            <a:off x="6967388" y="3472680"/>
            <a:ext cx="2971681" cy="551688"/>
          </a:xfrm>
          <a:prstGeom prst="rect">
            <a:avLst/>
          </a:prstGeom>
        </p:spPr>
        <p:txBody>
          <a:bodyPr lIns="0" tIns="0" rIns="0" bIns="0" rtlCol="0" anchor="t">
            <a:spAutoFit/>
          </a:bodyPr>
          <a:lstStyle/>
          <a:p>
            <a:pPr algn="l">
              <a:lnSpc>
                <a:spcPts val="4536"/>
              </a:lnSpc>
            </a:pPr>
            <a:r>
              <a:rPr lang="en-US" sz="3150">
                <a:solidFill>
                  <a:srgbClr val="0C336A"/>
                </a:solidFill>
                <a:latin typeface="Paytone One"/>
                <a:ea typeface="Paytone One"/>
                <a:cs typeface="Paytone One"/>
                <a:sym typeface="Paytone One"/>
              </a:rPr>
              <a:t>Deep Learning</a:t>
            </a:r>
          </a:p>
        </p:txBody>
      </p:sp>
      <p:sp>
        <p:nvSpPr>
          <p:cNvPr id="18" name="TextBox 18"/>
          <p:cNvSpPr txBox="1"/>
          <p:nvPr/>
        </p:nvSpPr>
        <p:spPr>
          <a:xfrm>
            <a:off x="6967388" y="4366989"/>
            <a:ext cx="4352998" cy="1990725"/>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Sử dụng LSTM hoặc RNN để phân tích dữ liệu chuỗi thời gian (Time-series) từ cảm biến đeo tay.</a:t>
            </a:r>
          </a:p>
        </p:txBody>
      </p:sp>
      <p:grpSp>
        <p:nvGrpSpPr>
          <p:cNvPr id="19" name="Group 19"/>
          <p:cNvGrpSpPr/>
          <p:nvPr/>
        </p:nvGrpSpPr>
        <p:grpSpPr>
          <a:xfrm>
            <a:off x="12634838" y="2691630"/>
            <a:ext cx="4352775" cy="571500"/>
            <a:chOff x="0" y="0"/>
            <a:chExt cx="5803700" cy="762000"/>
          </a:xfrm>
        </p:grpSpPr>
        <p:sp>
          <p:nvSpPr>
            <p:cNvPr id="20" name="Freeform 20" descr="image.png"/>
            <p:cNvSpPr/>
            <p:nvPr/>
          </p:nvSpPr>
          <p:spPr>
            <a:xfrm>
              <a:off x="0" y="0"/>
              <a:ext cx="5803646" cy="762000"/>
            </a:xfrm>
            <a:custGeom>
              <a:avLst/>
              <a:gdLst/>
              <a:ahLst/>
              <a:cxnLst/>
              <a:rect l="l" t="t" r="r" b="b"/>
              <a:pathLst>
                <a:path w="5803646" h="762000">
                  <a:moveTo>
                    <a:pt x="0" y="0"/>
                  </a:moveTo>
                  <a:lnTo>
                    <a:pt x="5803646" y="0"/>
                  </a:lnTo>
                  <a:lnTo>
                    <a:pt x="5803646" y="762000"/>
                  </a:lnTo>
                  <a:lnTo>
                    <a:pt x="0" y="762000"/>
                  </a:lnTo>
                  <a:lnTo>
                    <a:pt x="0" y="0"/>
                  </a:lnTo>
                  <a:close/>
                </a:path>
              </a:pathLst>
            </a:custGeom>
            <a:blipFill>
              <a:blip r:embed="rId4"/>
              <a:stretch>
                <a:fillRect b="-1717"/>
              </a:stretch>
            </a:blipFill>
          </p:spPr>
        </p:sp>
      </p:grpSp>
      <p:sp>
        <p:nvSpPr>
          <p:cNvPr id="21" name="TextBox 21"/>
          <p:cNvSpPr txBox="1"/>
          <p:nvPr/>
        </p:nvSpPr>
        <p:spPr>
          <a:xfrm>
            <a:off x="12634838" y="3472680"/>
            <a:ext cx="2314694" cy="551688"/>
          </a:xfrm>
          <a:prstGeom prst="rect">
            <a:avLst/>
          </a:prstGeom>
        </p:spPr>
        <p:txBody>
          <a:bodyPr lIns="0" tIns="0" rIns="0" bIns="0" rtlCol="0" anchor="t">
            <a:spAutoFit/>
          </a:bodyPr>
          <a:lstStyle/>
          <a:p>
            <a:pPr algn="l">
              <a:lnSpc>
                <a:spcPts val="4536"/>
              </a:lnSpc>
            </a:pPr>
            <a:r>
              <a:rPr lang="en-US" sz="3150">
                <a:solidFill>
                  <a:srgbClr val="0C336A"/>
                </a:solidFill>
                <a:latin typeface="Paytone One"/>
                <a:ea typeface="Paytone One"/>
                <a:cs typeface="Paytone One"/>
                <a:sym typeface="Paytone One"/>
              </a:rPr>
              <a:t>Mobile App</a:t>
            </a:r>
          </a:p>
        </p:txBody>
      </p:sp>
      <p:sp>
        <p:nvSpPr>
          <p:cNvPr id="22" name="TextBox 22"/>
          <p:cNvSpPr txBox="1"/>
          <p:nvPr/>
        </p:nvSpPr>
        <p:spPr>
          <a:xfrm>
            <a:off x="12634838" y="4366989"/>
            <a:ext cx="4352775" cy="1533525"/>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Xây dựng ứng dụng mobile cảnh báo người dùng khi dự báo Stress đạt mức nguy hiểm.</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sp>
        <p:nvSpPr>
          <p:cNvPr id="2" name="Freeform 2"/>
          <p:cNvSpPr/>
          <p:nvPr/>
        </p:nvSpPr>
        <p:spPr>
          <a:xfrm>
            <a:off x="186010" y="561184"/>
            <a:ext cx="17915980" cy="9311429"/>
          </a:xfrm>
          <a:custGeom>
            <a:avLst/>
            <a:gdLst/>
            <a:ahLst/>
            <a:cxnLst/>
            <a:rect l="l" t="t" r="r" b="b"/>
            <a:pathLst>
              <a:path w="17915980" h="9311429">
                <a:moveTo>
                  <a:pt x="0" y="0"/>
                </a:moveTo>
                <a:lnTo>
                  <a:pt x="17915980" y="0"/>
                </a:lnTo>
                <a:lnTo>
                  <a:pt x="17915980" y="9311429"/>
                </a:lnTo>
                <a:lnTo>
                  <a:pt x="0" y="9311429"/>
                </a:lnTo>
                <a:lnTo>
                  <a:pt x="0" y="0"/>
                </a:lnTo>
                <a:close/>
              </a:path>
            </a:pathLst>
          </a:custGeom>
          <a:blipFill>
            <a:blip r:embed="rId2"/>
            <a:stretch>
              <a:fillRect t="-622" r="-2380" b="-334"/>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grpSp>
        <p:nvGrpSpPr>
          <p:cNvPr id="2" name="Group 2"/>
          <p:cNvGrpSpPr/>
          <p:nvPr/>
        </p:nvGrpSpPr>
        <p:grpSpPr>
          <a:xfrm>
            <a:off x="857250" y="2248718"/>
            <a:ext cx="8001000" cy="7181031"/>
            <a:chOff x="0" y="0"/>
            <a:chExt cx="10668000" cy="9574708"/>
          </a:xfrm>
        </p:grpSpPr>
        <p:sp>
          <p:nvSpPr>
            <p:cNvPr id="3" name="Freeform 3"/>
            <p:cNvSpPr/>
            <p:nvPr/>
          </p:nvSpPr>
          <p:spPr>
            <a:xfrm>
              <a:off x="0" y="0"/>
              <a:ext cx="10668000" cy="9574657"/>
            </a:xfrm>
            <a:custGeom>
              <a:avLst/>
              <a:gdLst/>
              <a:ahLst/>
              <a:cxnLst/>
              <a:rect l="l" t="t" r="r" b="b"/>
              <a:pathLst>
                <a:path w="10668000" h="9574657">
                  <a:moveTo>
                    <a:pt x="0" y="0"/>
                  </a:moveTo>
                  <a:lnTo>
                    <a:pt x="10668000" y="0"/>
                  </a:lnTo>
                  <a:lnTo>
                    <a:pt x="10668000" y="9574657"/>
                  </a:lnTo>
                  <a:lnTo>
                    <a:pt x="0" y="9574657"/>
                  </a:lnTo>
                  <a:lnTo>
                    <a:pt x="0" y="0"/>
                  </a:lnTo>
                  <a:close/>
                </a:path>
              </a:pathLst>
            </a:custGeom>
            <a:solidFill>
              <a:srgbClr val="E2F0FF"/>
            </a:solidFill>
            <a:ln w="12700">
              <a:solidFill>
                <a:srgbClr val="000000"/>
              </a:solidFill>
            </a:ln>
          </p:spPr>
        </p:sp>
      </p:grpSp>
      <p:grpSp>
        <p:nvGrpSpPr>
          <p:cNvPr id="4" name="Group 4"/>
          <p:cNvGrpSpPr/>
          <p:nvPr/>
        </p:nvGrpSpPr>
        <p:grpSpPr>
          <a:xfrm>
            <a:off x="9429750" y="2248718"/>
            <a:ext cx="8001000" cy="7181031"/>
            <a:chOff x="0" y="0"/>
            <a:chExt cx="10668000" cy="9574708"/>
          </a:xfrm>
        </p:grpSpPr>
        <p:sp>
          <p:nvSpPr>
            <p:cNvPr id="5" name="Freeform 5"/>
            <p:cNvSpPr/>
            <p:nvPr/>
          </p:nvSpPr>
          <p:spPr>
            <a:xfrm>
              <a:off x="0" y="0"/>
              <a:ext cx="10668000" cy="9574657"/>
            </a:xfrm>
            <a:custGeom>
              <a:avLst/>
              <a:gdLst/>
              <a:ahLst/>
              <a:cxnLst/>
              <a:rect l="l" t="t" r="r" b="b"/>
              <a:pathLst>
                <a:path w="10668000" h="9574657">
                  <a:moveTo>
                    <a:pt x="0" y="0"/>
                  </a:moveTo>
                  <a:lnTo>
                    <a:pt x="10668000" y="0"/>
                  </a:lnTo>
                  <a:lnTo>
                    <a:pt x="10668000" y="9574657"/>
                  </a:lnTo>
                  <a:lnTo>
                    <a:pt x="0" y="9574657"/>
                  </a:lnTo>
                  <a:lnTo>
                    <a:pt x="0" y="0"/>
                  </a:lnTo>
                  <a:close/>
                </a:path>
              </a:pathLst>
            </a:custGeom>
            <a:solidFill>
              <a:srgbClr val="E2F0FF"/>
            </a:solidFill>
            <a:ln w="12700">
              <a:solidFill>
                <a:srgbClr val="000000"/>
              </a:solidFill>
            </a:ln>
          </p:spPr>
        </p:sp>
      </p:grpSp>
      <p:sp>
        <p:nvSpPr>
          <p:cNvPr id="6" name="TextBox 6"/>
          <p:cNvSpPr txBox="1"/>
          <p:nvPr/>
        </p:nvSpPr>
        <p:spPr>
          <a:xfrm>
            <a:off x="857250" y="742950"/>
            <a:ext cx="9886950" cy="872034"/>
          </a:xfrm>
          <a:prstGeom prst="rect">
            <a:avLst/>
          </a:prstGeom>
        </p:spPr>
        <p:txBody>
          <a:bodyPr wrap="square" lIns="0" tIns="0" rIns="0" bIns="0" rtlCol="0" anchor="t">
            <a:spAutoFit/>
          </a:bodyPr>
          <a:lstStyle/>
          <a:p>
            <a:pPr algn="l">
              <a:lnSpc>
                <a:spcPts val="6802"/>
              </a:lnSpc>
            </a:pPr>
            <a:r>
              <a:rPr lang="en-US" sz="4725" dirty="0">
                <a:solidFill>
                  <a:srgbClr val="334155"/>
                </a:solidFill>
                <a:latin typeface="Paytone One"/>
                <a:ea typeface="Paytone One"/>
                <a:cs typeface="Paytone One"/>
                <a:sym typeface="Paytone One"/>
              </a:rPr>
              <a:t>1.1 </a:t>
            </a:r>
            <a:r>
              <a:rPr lang="en-US" sz="4725" dirty="0" err="1">
                <a:solidFill>
                  <a:srgbClr val="334155"/>
                </a:solidFill>
                <a:latin typeface="Paytone One"/>
                <a:ea typeface="Paytone One"/>
                <a:cs typeface="Paytone One"/>
                <a:sym typeface="Paytone One"/>
              </a:rPr>
              <a:t>Tầm</a:t>
            </a:r>
            <a:r>
              <a:rPr lang="en-US" sz="4725" dirty="0">
                <a:solidFill>
                  <a:srgbClr val="334155"/>
                </a:solidFill>
                <a:latin typeface="Paytone One"/>
                <a:ea typeface="Paytone One"/>
                <a:cs typeface="Paytone One"/>
                <a:sym typeface="Paytone One"/>
              </a:rPr>
              <a:t> </a:t>
            </a:r>
            <a:r>
              <a:rPr lang="en-US" sz="4725" dirty="0" err="1">
                <a:solidFill>
                  <a:srgbClr val="334155"/>
                </a:solidFill>
                <a:latin typeface="Paytone One"/>
                <a:ea typeface="Paytone One"/>
                <a:cs typeface="Paytone One"/>
                <a:sym typeface="Paytone One"/>
              </a:rPr>
              <a:t>quan</a:t>
            </a:r>
            <a:r>
              <a:rPr lang="en-US" sz="4725" dirty="0">
                <a:solidFill>
                  <a:srgbClr val="334155"/>
                </a:solidFill>
                <a:latin typeface="Paytone One"/>
                <a:ea typeface="Paytone One"/>
                <a:cs typeface="Paytone One"/>
                <a:sym typeface="Paytone One"/>
              </a:rPr>
              <a:t> </a:t>
            </a:r>
            <a:r>
              <a:rPr lang="en-US" sz="4725" dirty="0" err="1">
                <a:solidFill>
                  <a:srgbClr val="334155"/>
                </a:solidFill>
                <a:latin typeface="Paytone One"/>
                <a:ea typeface="Paytone One"/>
                <a:cs typeface="Paytone One"/>
                <a:sym typeface="Paytone One"/>
              </a:rPr>
              <a:t>trọng</a:t>
            </a:r>
            <a:r>
              <a:rPr lang="en-US" sz="4725" dirty="0">
                <a:solidFill>
                  <a:srgbClr val="334155"/>
                </a:solidFill>
                <a:latin typeface="Paytone One"/>
                <a:ea typeface="Paytone One"/>
                <a:cs typeface="Paytone One"/>
                <a:sym typeface="Paytone One"/>
              </a:rPr>
              <a:t> </a:t>
            </a:r>
            <a:r>
              <a:rPr lang="en-US" sz="4725" dirty="0" err="1">
                <a:solidFill>
                  <a:srgbClr val="334155"/>
                </a:solidFill>
                <a:latin typeface="Paytone One"/>
                <a:ea typeface="Paytone One"/>
                <a:cs typeface="Paytone One"/>
                <a:sym typeface="Paytone One"/>
              </a:rPr>
              <a:t>của</a:t>
            </a:r>
            <a:r>
              <a:rPr lang="en-US" sz="4725" dirty="0">
                <a:solidFill>
                  <a:srgbClr val="334155"/>
                </a:solidFill>
                <a:latin typeface="Paytone One"/>
                <a:ea typeface="Paytone One"/>
                <a:cs typeface="Paytone One"/>
                <a:sym typeface="Paytone One"/>
              </a:rPr>
              <a:t> </a:t>
            </a:r>
            <a:r>
              <a:rPr lang="en-US" sz="4725" dirty="0" err="1">
                <a:solidFill>
                  <a:srgbClr val="334155"/>
                </a:solidFill>
                <a:latin typeface="Paytone One"/>
                <a:ea typeface="Paytone One"/>
                <a:cs typeface="Paytone One"/>
                <a:sym typeface="Paytone One"/>
              </a:rPr>
              <a:t>giấc</a:t>
            </a:r>
            <a:r>
              <a:rPr lang="en-US" sz="4725" dirty="0">
                <a:solidFill>
                  <a:srgbClr val="334155"/>
                </a:solidFill>
                <a:latin typeface="Paytone One"/>
                <a:ea typeface="Paytone One"/>
                <a:cs typeface="Paytone One"/>
                <a:sym typeface="Paytone One"/>
              </a:rPr>
              <a:t> </a:t>
            </a:r>
            <a:r>
              <a:rPr lang="en-US" sz="4725" dirty="0" err="1">
                <a:solidFill>
                  <a:srgbClr val="334155"/>
                </a:solidFill>
                <a:latin typeface="Paytone One"/>
                <a:ea typeface="Paytone One"/>
                <a:cs typeface="Paytone One"/>
                <a:sym typeface="Paytone One"/>
              </a:rPr>
              <a:t>ngủ</a:t>
            </a:r>
            <a:endParaRPr lang="en-US" sz="4725" dirty="0">
              <a:solidFill>
                <a:srgbClr val="334155"/>
              </a:solidFill>
              <a:latin typeface="Paytone One"/>
              <a:ea typeface="Paytone One"/>
              <a:cs typeface="Paytone One"/>
              <a:sym typeface="Paytone One"/>
            </a:endParaRPr>
          </a:p>
        </p:txBody>
      </p:sp>
      <p:grpSp>
        <p:nvGrpSpPr>
          <p:cNvPr id="7" name="Group 7"/>
          <p:cNvGrpSpPr/>
          <p:nvPr/>
        </p:nvGrpSpPr>
        <p:grpSpPr>
          <a:xfrm>
            <a:off x="857250" y="1791518"/>
            <a:ext cx="16573500" cy="28575"/>
            <a:chOff x="0" y="0"/>
            <a:chExt cx="22098000" cy="38100"/>
          </a:xfrm>
        </p:grpSpPr>
        <p:sp>
          <p:nvSpPr>
            <p:cNvPr id="8" name="Freeform 8"/>
            <p:cNvSpPr/>
            <p:nvPr/>
          </p:nvSpPr>
          <p:spPr>
            <a:xfrm>
              <a:off x="0" y="0"/>
              <a:ext cx="22098000" cy="38100"/>
            </a:xfrm>
            <a:custGeom>
              <a:avLst/>
              <a:gdLst/>
              <a:ahLst/>
              <a:cxnLst/>
              <a:rect l="l" t="t" r="r" b="b"/>
              <a:pathLst>
                <a:path w="22098000" h="38100">
                  <a:moveTo>
                    <a:pt x="0" y="0"/>
                  </a:moveTo>
                  <a:lnTo>
                    <a:pt x="22098000" y="0"/>
                  </a:lnTo>
                  <a:lnTo>
                    <a:pt x="22098000" y="38100"/>
                  </a:lnTo>
                  <a:lnTo>
                    <a:pt x="0" y="38100"/>
                  </a:lnTo>
                  <a:close/>
                </a:path>
              </a:pathLst>
            </a:custGeom>
            <a:solidFill>
              <a:srgbClr val="334155"/>
            </a:solidFill>
            <a:ln w="12700">
              <a:solidFill>
                <a:srgbClr val="000000"/>
              </a:solidFill>
            </a:ln>
          </p:spPr>
        </p:sp>
      </p:grpSp>
      <p:grpSp>
        <p:nvGrpSpPr>
          <p:cNvPr id="9" name="Group 9"/>
          <p:cNvGrpSpPr/>
          <p:nvPr/>
        </p:nvGrpSpPr>
        <p:grpSpPr>
          <a:xfrm>
            <a:off x="1300162" y="2691630"/>
            <a:ext cx="7115175" cy="571500"/>
            <a:chOff x="0" y="0"/>
            <a:chExt cx="9486900" cy="762000"/>
          </a:xfrm>
        </p:grpSpPr>
        <p:sp>
          <p:nvSpPr>
            <p:cNvPr id="10" name="Freeform 10" descr="image.png"/>
            <p:cNvSpPr/>
            <p:nvPr/>
          </p:nvSpPr>
          <p:spPr>
            <a:xfrm>
              <a:off x="0" y="0"/>
              <a:ext cx="9486900" cy="762000"/>
            </a:xfrm>
            <a:custGeom>
              <a:avLst/>
              <a:gdLst/>
              <a:ahLst/>
              <a:cxnLst/>
              <a:rect l="l" t="t" r="r" b="b"/>
              <a:pathLst>
                <a:path w="9486900" h="762000">
                  <a:moveTo>
                    <a:pt x="0" y="0"/>
                  </a:moveTo>
                  <a:lnTo>
                    <a:pt x="9486900" y="0"/>
                  </a:lnTo>
                  <a:lnTo>
                    <a:pt x="9486900" y="762000"/>
                  </a:lnTo>
                  <a:lnTo>
                    <a:pt x="0" y="762000"/>
                  </a:lnTo>
                  <a:lnTo>
                    <a:pt x="0" y="0"/>
                  </a:lnTo>
                  <a:close/>
                </a:path>
              </a:pathLst>
            </a:custGeom>
            <a:blipFill>
              <a:blip r:embed="rId2"/>
              <a:stretch>
                <a:fillRect b="-2089"/>
              </a:stretch>
            </a:blipFill>
          </p:spPr>
        </p:sp>
      </p:grpSp>
      <p:sp>
        <p:nvSpPr>
          <p:cNvPr id="11" name="TextBox 11"/>
          <p:cNvSpPr txBox="1"/>
          <p:nvPr/>
        </p:nvSpPr>
        <p:spPr>
          <a:xfrm>
            <a:off x="1300162" y="3472680"/>
            <a:ext cx="3505676" cy="551688"/>
          </a:xfrm>
          <a:prstGeom prst="rect">
            <a:avLst/>
          </a:prstGeom>
        </p:spPr>
        <p:txBody>
          <a:bodyPr lIns="0" tIns="0" rIns="0" bIns="0" rtlCol="0" anchor="t">
            <a:spAutoFit/>
          </a:bodyPr>
          <a:lstStyle/>
          <a:p>
            <a:pPr algn="l">
              <a:lnSpc>
                <a:spcPts val="4536"/>
              </a:lnSpc>
            </a:pPr>
            <a:r>
              <a:rPr lang="en-US" sz="3150">
                <a:solidFill>
                  <a:srgbClr val="0C336A"/>
                </a:solidFill>
                <a:latin typeface="Paytone One"/>
                <a:ea typeface="Paytone One"/>
                <a:cs typeface="Paytone One"/>
                <a:sym typeface="Paytone One"/>
              </a:rPr>
              <a:t>Sức khỏe thể chất</a:t>
            </a:r>
          </a:p>
        </p:txBody>
      </p:sp>
      <p:sp>
        <p:nvSpPr>
          <p:cNvPr id="12" name="TextBox 12"/>
          <p:cNvSpPr txBox="1"/>
          <p:nvPr/>
        </p:nvSpPr>
        <p:spPr>
          <a:xfrm>
            <a:off x="1300162" y="4366989"/>
            <a:ext cx="7115175" cy="1584960"/>
          </a:xfrm>
          <a:prstGeom prst="rect">
            <a:avLst/>
          </a:prstGeom>
        </p:spPr>
        <p:txBody>
          <a:bodyPr lIns="0" tIns="0" rIns="0" bIns="0" rtlCol="0" anchor="t">
            <a:spAutoFit/>
          </a:bodyPr>
          <a:lstStyle/>
          <a:p>
            <a:pPr algn="l">
              <a:lnSpc>
                <a:spcPts val="4320"/>
              </a:lnSpc>
            </a:pPr>
            <a:r>
              <a:rPr lang="en-US" sz="2250" dirty="0" err="1">
                <a:solidFill>
                  <a:srgbClr val="0C336A"/>
                </a:solidFill>
                <a:latin typeface="Be Vietnam"/>
                <a:ea typeface="Be Vietnam"/>
                <a:cs typeface="Be Vietnam"/>
                <a:sym typeface="Be Vietnam"/>
              </a:rPr>
              <a:t>Giấc</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ngủ</a:t>
            </a:r>
            <a:r>
              <a:rPr lang="en-US" sz="2250" dirty="0">
                <a:solidFill>
                  <a:srgbClr val="0C336A"/>
                </a:solidFill>
                <a:latin typeface="Be Vietnam"/>
                <a:ea typeface="Be Vietnam"/>
                <a:cs typeface="Be Vietnam"/>
                <a:sym typeface="Be Vietnam"/>
              </a:rPr>
              <a:t> NREM </a:t>
            </a:r>
            <a:r>
              <a:rPr lang="en-US" sz="2250" dirty="0" err="1">
                <a:solidFill>
                  <a:srgbClr val="0C336A"/>
                </a:solidFill>
                <a:latin typeface="Be Vietnam"/>
                <a:ea typeface="Be Vietnam"/>
                <a:cs typeface="Be Vietnam"/>
                <a:sym typeface="Be Vietnam"/>
              </a:rPr>
              <a:t>giúp</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phục</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hồi</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cơ</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thể</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sửa</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chữa</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mô</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tế</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bào</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và</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củng</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cố</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hệ</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miễn</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dịch</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Thiếu</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ngủ</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liên</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quan</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trực</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tiếp</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đến</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bệnh</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tim</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mạch</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và</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béo</a:t>
            </a:r>
            <a:r>
              <a:rPr lang="en-US" sz="2250" dirty="0">
                <a:solidFill>
                  <a:srgbClr val="0C336A"/>
                </a:solidFill>
                <a:latin typeface="Be Vietnam"/>
                <a:ea typeface="Be Vietnam"/>
                <a:cs typeface="Be Vietnam"/>
                <a:sym typeface="Be Vietnam"/>
              </a:rPr>
              <a:t> </a:t>
            </a:r>
            <a:r>
              <a:rPr lang="en-US" sz="2250" dirty="0" err="1">
                <a:solidFill>
                  <a:srgbClr val="0C336A"/>
                </a:solidFill>
                <a:latin typeface="Be Vietnam"/>
                <a:ea typeface="Be Vietnam"/>
                <a:cs typeface="Be Vietnam"/>
                <a:sym typeface="Be Vietnam"/>
              </a:rPr>
              <a:t>phì</a:t>
            </a:r>
            <a:r>
              <a:rPr lang="en-US" sz="2250" dirty="0">
                <a:solidFill>
                  <a:srgbClr val="0C336A"/>
                </a:solidFill>
                <a:latin typeface="Be Vietnam"/>
                <a:ea typeface="Be Vietnam"/>
                <a:cs typeface="Be Vietnam"/>
                <a:sym typeface="Be Vietnam"/>
              </a:rPr>
              <a:t>.</a:t>
            </a:r>
          </a:p>
        </p:txBody>
      </p:sp>
      <p:grpSp>
        <p:nvGrpSpPr>
          <p:cNvPr id="13" name="Group 13"/>
          <p:cNvGrpSpPr/>
          <p:nvPr/>
        </p:nvGrpSpPr>
        <p:grpSpPr>
          <a:xfrm>
            <a:off x="9872662" y="2691630"/>
            <a:ext cx="7115175" cy="571500"/>
            <a:chOff x="0" y="0"/>
            <a:chExt cx="9486900" cy="762000"/>
          </a:xfrm>
        </p:grpSpPr>
        <p:sp>
          <p:nvSpPr>
            <p:cNvPr id="14" name="Freeform 14" descr="image.png"/>
            <p:cNvSpPr/>
            <p:nvPr/>
          </p:nvSpPr>
          <p:spPr>
            <a:xfrm>
              <a:off x="0" y="0"/>
              <a:ext cx="9486900" cy="762000"/>
            </a:xfrm>
            <a:custGeom>
              <a:avLst/>
              <a:gdLst/>
              <a:ahLst/>
              <a:cxnLst/>
              <a:rect l="l" t="t" r="r" b="b"/>
              <a:pathLst>
                <a:path w="9486900" h="762000">
                  <a:moveTo>
                    <a:pt x="0" y="0"/>
                  </a:moveTo>
                  <a:lnTo>
                    <a:pt x="9486900" y="0"/>
                  </a:lnTo>
                  <a:lnTo>
                    <a:pt x="9486900" y="762000"/>
                  </a:lnTo>
                  <a:lnTo>
                    <a:pt x="0" y="762000"/>
                  </a:lnTo>
                  <a:lnTo>
                    <a:pt x="0" y="0"/>
                  </a:lnTo>
                  <a:close/>
                </a:path>
              </a:pathLst>
            </a:custGeom>
            <a:blipFill>
              <a:blip r:embed="rId3"/>
              <a:stretch>
                <a:fillRect b="-2089"/>
              </a:stretch>
            </a:blipFill>
          </p:spPr>
        </p:sp>
      </p:grpSp>
      <p:sp>
        <p:nvSpPr>
          <p:cNvPr id="15" name="TextBox 15"/>
          <p:cNvSpPr txBox="1"/>
          <p:nvPr/>
        </p:nvSpPr>
        <p:spPr>
          <a:xfrm>
            <a:off x="9872662" y="3472680"/>
            <a:ext cx="3790117" cy="551688"/>
          </a:xfrm>
          <a:prstGeom prst="rect">
            <a:avLst/>
          </a:prstGeom>
        </p:spPr>
        <p:txBody>
          <a:bodyPr lIns="0" tIns="0" rIns="0" bIns="0" rtlCol="0" anchor="t">
            <a:spAutoFit/>
          </a:bodyPr>
          <a:lstStyle/>
          <a:p>
            <a:pPr algn="l">
              <a:lnSpc>
                <a:spcPts val="4536"/>
              </a:lnSpc>
            </a:pPr>
            <a:r>
              <a:rPr lang="en-US" sz="3150">
                <a:solidFill>
                  <a:srgbClr val="0C336A"/>
                </a:solidFill>
                <a:latin typeface="Paytone One"/>
                <a:ea typeface="Paytone One"/>
                <a:cs typeface="Paytone One"/>
                <a:sym typeface="Paytone One"/>
              </a:rPr>
              <a:t>Sức khỏe tinh thần</a:t>
            </a:r>
          </a:p>
        </p:txBody>
      </p:sp>
      <p:sp>
        <p:nvSpPr>
          <p:cNvPr id="16" name="TextBox 16"/>
          <p:cNvSpPr txBox="1"/>
          <p:nvPr/>
        </p:nvSpPr>
        <p:spPr>
          <a:xfrm>
            <a:off x="9872662" y="4366989"/>
            <a:ext cx="7115175" cy="1533525"/>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Giấc ngủ REM đóng vai trò quan trọng trong việc xử lý cảm xúc và ký ức. Rối loạn giấc ngủ là nguyên nhân hàng đầu gây stress và trầm cảm.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grpSp>
        <p:nvGrpSpPr>
          <p:cNvPr id="2" name="Group 2"/>
          <p:cNvGrpSpPr/>
          <p:nvPr/>
        </p:nvGrpSpPr>
        <p:grpSpPr>
          <a:xfrm>
            <a:off x="857250" y="2248718"/>
            <a:ext cx="16573500" cy="2994570"/>
            <a:chOff x="0" y="0"/>
            <a:chExt cx="22098000" cy="3992760"/>
          </a:xfrm>
        </p:grpSpPr>
        <p:sp>
          <p:nvSpPr>
            <p:cNvPr id="3" name="Freeform 3"/>
            <p:cNvSpPr/>
            <p:nvPr/>
          </p:nvSpPr>
          <p:spPr>
            <a:xfrm>
              <a:off x="0" y="0"/>
              <a:ext cx="22098000" cy="3992753"/>
            </a:xfrm>
            <a:custGeom>
              <a:avLst/>
              <a:gdLst/>
              <a:ahLst/>
              <a:cxnLst/>
              <a:rect l="l" t="t" r="r" b="b"/>
              <a:pathLst>
                <a:path w="22098000" h="3992753">
                  <a:moveTo>
                    <a:pt x="0" y="0"/>
                  </a:moveTo>
                  <a:lnTo>
                    <a:pt x="22098000" y="0"/>
                  </a:lnTo>
                  <a:lnTo>
                    <a:pt x="22098000" y="3992753"/>
                  </a:lnTo>
                  <a:lnTo>
                    <a:pt x="0" y="3992753"/>
                  </a:lnTo>
                  <a:lnTo>
                    <a:pt x="0" y="0"/>
                  </a:lnTo>
                  <a:close/>
                </a:path>
              </a:pathLst>
            </a:custGeom>
            <a:solidFill>
              <a:srgbClr val="E2F0FF"/>
            </a:solidFill>
            <a:ln w="12700">
              <a:solidFill>
                <a:srgbClr val="000000"/>
              </a:solidFill>
            </a:ln>
          </p:spPr>
        </p:sp>
      </p:grpSp>
      <p:grpSp>
        <p:nvGrpSpPr>
          <p:cNvPr id="4" name="Group 4"/>
          <p:cNvGrpSpPr/>
          <p:nvPr/>
        </p:nvGrpSpPr>
        <p:grpSpPr>
          <a:xfrm>
            <a:off x="857250" y="5529039"/>
            <a:ext cx="16573500" cy="4051845"/>
            <a:chOff x="0" y="0"/>
            <a:chExt cx="22098000" cy="5402460"/>
          </a:xfrm>
        </p:grpSpPr>
        <p:sp>
          <p:nvSpPr>
            <p:cNvPr id="5" name="Freeform 5"/>
            <p:cNvSpPr/>
            <p:nvPr/>
          </p:nvSpPr>
          <p:spPr>
            <a:xfrm>
              <a:off x="0" y="0"/>
              <a:ext cx="22098000" cy="5402453"/>
            </a:xfrm>
            <a:custGeom>
              <a:avLst/>
              <a:gdLst/>
              <a:ahLst/>
              <a:cxnLst/>
              <a:rect l="l" t="t" r="r" b="b"/>
              <a:pathLst>
                <a:path w="22098000" h="5402453">
                  <a:moveTo>
                    <a:pt x="0" y="0"/>
                  </a:moveTo>
                  <a:lnTo>
                    <a:pt x="22098000" y="0"/>
                  </a:lnTo>
                  <a:lnTo>
                    <a:pt x="22098000" y="5402453"/>
                  </a:lnTo>
                  <a:lnTo>
                    <a:pt x="0" y="5402453"/>
                  </a:lnTo>
                  <a:lnTo>
                    <a:pt x="0" y="0"/>
                  </a:lnTo>
                  <a:close/>
                </a:path>
              </a:pathLst>
            </a:custGeom>
            <a:solidFill>
              <a:srgbClr val="E2F0FF"/>
            </a:solidFill>
            <a:ln w="12700">
              <a:solidFill>
                <a:srgbClr val="000000"/>
              </a:solidFill>
            </a:ln>
          </p:spPr>
        </p:sp>
      </p:grpSp>
      <p:sp>
        <p:nvSpPr>
          <p:cNvPr id="6" name="TextBox 6"/>
          <p:cNvSpPr txBox="1"/>
          <p:nvPr/>
        </p:nvSpPr>
        <p:spPr>
          <a:xfrm>
            <a:off x="857250" y="647700"/>
            <a:ext cx="6400443" cy="923012"/>
          </a:xfrm>
          <a:prstGeom prst="rect">
            <a:avLst/>
          </a:prstGeom>
        </p:spPr>
        <p:txBody>
          <a:bodyPr lIns="0" tIns="0" rIns="0" bIns="0" rtlCol="0" anchor="t">
            <a:spAutoFit/>
          </a:bodyPr>
          <a:lstStyle/>
          <a:p>
            <a:pPr algn="l">
              <a:lnSpc>
                <a:spcPts val="6802"/>
              </a:lnSpc>
            </a:pPr>
            <a:r>
              <a:rPr lang="en-US" sz="4725">
                <a:solidFill>
                  <a:srgbClr val="334155"/>
                </a:solidFill>
                <a:latin typeface="Calibri (MS)"/>
                <a:ea typeface="Calibri (MS)"/>
                <a:cs typeface="Calibri (MS)"/>
                <a:sym typeface="Calibri (MS)"/>
              </a:rPr>
              <a:t>1.2 Thực trạng &amp; Mục tiêu</a:t>
            </a:r>
          </a:p>
        </p:txBody>
      </p:sp>
      <p:grpSp>
        <p:nvGrpSpPr>
          <p:cNvPr id="7" name="Group 7"/>
          <p:cNvGrpSpPr/>
          <p:nvPr/>
        </p:nvGrpSpPr>
        <p:grpSpPr>
          <a:xfrm>
            <a:off x="857250" y="1791518"/>
            <a:ext cx="16573500" cy="28575"/>
            <a:chOff x="0" y="0"/>
            <a:chExt cx="22098000" cy="38100"/>
          </a:xfrm>
        </p:grpSpPr>
        <p:sp>
          <p:nvSpPr>
            <p:cNvPr id="8" name="Freeform 8"/>
            <p:cNvSpPr/>
            <p:nvPr/>
          </p:nvSpPr>
          <p:spPr>
            <a:xfrm>
              <a:off x="0" y="0"/>
              <a:ext cx="22098000" cy="38100"/>
            </a:xfrm>
            <a:custGeom>
              <a:avLst/>
              <a:gdLst/>
              <a:ahLst/>
              <a:cxnLst/>
              <a:rect l="l" t="t" r="r" b="b"/>
              <a:pathLst>
                <a:path w="22098000" h="38100">
                  <a:moveTo>
                    <a:pt x="0" y="0"/>
                  </a:moveTo>
                  <a:lnTo>
                    <a:pt x="22098000" y="0"/>
                  </a:lnTo>
                  <a:lnTo>
                    <a:pt x="22098000" y="38100"/>
                  </a:lnTo>
                  <a:lnTo>
                    <a:pt x="0" y="38100"/>
                  </a:lnTo>
                  <a:close/>
                </a:path>
              </a:pathLst>
            </a:custGeom>
            <a:solidFill>
              <a:srgbClr val="334155"/>
            </a:solidFill>
            <a:ln w="12700">
              <a:solidFill>
                <a:srgbClr val="000000"/>
              </a:solidFill>
            </a:ln>
          </p:spPr>
        </p:sp>
      </p:grpSp>
      <p:sp>
        <p:nvSpPr>
          <p:cNvPr id="9" name="TextBox 9"/>
          <p:cNvSpPr txBox="1"/>
          <p:nvPr/>
        </p:nvSpPr>
        <p:spPr>
          <a:xfrm>
            <a:off x="1566862" y="2615430"/>
            <a:ext cx="2920127" cy="551688"/>
          </a:xfrm>
          <a:prstGeom prst="rect">
            <a:avLst/>
          </a:prstGeom>
        </p:spPr>
        <p:txBody>
          <a:bodyPr lIns="0" tIns="0" rIns="0" bIns="0" rtlCol="0" anchor="t">
            <a:spAutoFit/>
          </a:bodyPr>
          <a:lstStyle/>
          <a:p>
            <a:pPr algn="l">
              <a:lnSpc>
                <a:spcPts val="4536"/>
              </a:lnSpc>
            </a:pPr>
            <a:r>
              <a:rPr lang="en-US" sz="3150">
                <a:solidFill>
                  <a:srgbClr val="0C336A"/>
                </a:solidFill>
                <a:latin typeface="Paytone One"/>
                <a:ea typeface="Paytone One"/>
                <a:cs typeface="Paytone One"/>
                <a:sym typeface="Paytone One"/>
              </a:rPr>
              <a:t> Vấn đề thực tế</a:t>
            </a:r>
          </a:p>
        </p:txBody>
      </p:sp>
      <p:sp>
        <p:nvSpPr>
          <p:cNvPr id="10" name="TextBox 10"/>
          <p:cNvSpPr txBox="1"/>
          <p:nvPr/>
        </p:nvSpPr>
        <p:spPr>
          <a:xfrm>
            <a:off x="1300162" y="3509739"/>
            <a:ext cx="15687675" cy="1042035"/>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Theo thống kê, khoảng </a:t>
            </a:r>
            <a:r>
              <a:rPr lang="en-US" sz="2250" b="1">
                <a:solidFill>
                  <a:srgbClr val="0C336A"/>
                </a:solidFill>
                <a:latin typeface="Be Vietnam Ultra-Bold"/>
                <a:ea typeface="Be Vietnam Ultra-Bold"/>
                <a:cs typeface="Be Vietnam Ultra-Bold"/>
                <a:sym typeface="Be Vietnam Ultra-Bold"/>
              </a:rPr>
              <a:t>30-40%</a:t>
            </a:r>
            <a:r>
              <a:rPr lang="en-US" sz="2250">
                <a:solidFill>
                  <a:srgbClr val="0C336A"/>
                </a:solidFill>
                <a:latin typeface="Be Vietnam"/>
                <a:ea typeface="Be Vietnam"/>
                <a:cs typeface="Be Vietnam"/>
                <a:sym typeface="Be Vietnam"/>
              </a:rPr>
              <a:t> người trưởng thành gặp các vấn đề về giấc ngủ. Việc chẩn đoán thường tốn kém (Polysomnography) và mất thời gian.</a:t>
            </a:r>
          </a:p>
        </p:txBody>
      </p:sp>
      <p:sp>
        <p:nvSpPr>
          <p:cNvPr id="11" name="TextBox 11"/>
          <p:cNvSpPr txBox="1"/>
          <p:nvPr/>
        </p:nvSpPr>
        <p:spPr>
          <a:xfrm>
            <a:off x="1566862" y="5895752"/>
            <a:ext cx="2987755" cy="551688"/>
          </a:xfrm>
          <a:prstGeom prst="rect">
            <a:avLst/>
          </a:prstGeom>
        </p:spPr>
        <p:txBody>
          <a:bodyPr lIns="0" tIns="0" rIns="0" bIns="0" rtlCol="0" anchor="t">
            <a:spAutoFit/>
          </a:bodyPr>
          <a:lstStyle/>
          <a:p>
            <a:pPr algn="l">
              <a:lnSpc>
                <a:spcPts val="4536"/>
              </a:lnSpc>
            </a:pPr>
            <a:r>
              <a:rPr lang="en-US" sz="3150">
                <a:solidFill>
                  <a:srgbClr val="0C336A"/>
                </a:solidFill>
                <a:latin typeface="Paytone One"/>
                <a:ea typeface="Paytone One"/>
                <a:cs typeface="Paytone One"/>
                <a:sym typeface="Paytone One"/>
              </a:rPr>
              <a:t> Mục tiêu đề tài</a:t>
            </a:r>
          </a:p>
        </p:txBody>
      </p:sp>
      <p:grpSp>
        <p:nvGrpSpPr>
          <p:cNvPr id="12" name="Group 12"/>
          <p:cNvGrpSpPr/>
          <p:nvPr/>
        </p:nvGrpSpPr>
        <p:grpSpPr>
          <a:xfrm>
            <a:off x="1166812" y="2729349"/>
            <a:ext cx="400050" cy="400050"/>
            <a:chOff x="0" y="0"/>
            <a:chExt cx="533400" cy="533400"/>
          </a:xfrm>
        </p:grpSpPr>
        <p:sp>
          <p:nvSpPr>
            <p:cNvPr id="13" name="Freeform 13" descr="image.png"/>
            <p:cNvSpPr/>
            <p:nvPr/>
          </p:nvSpPr>
          <p:spPr>
            <a:xfrm>
              <a:off x="0" y="0"/>
              <a:ext cx="533400" cy="533400"/>
            </a:xfrm>
            <a:custGeom>
              <a:avLst/>
              <a:gdLst/>
              <a:ahLst/>
              <a:cxnLst/>
              <a:rect l="l" t="t" r="r" b="b"/>
              <a:pathLst>
                <a:path w="533400" h="533400">
                  <a:moveTo>
                    <a:pt x="0" y="0"/>
                  </a:moveTo>
                  <a:lnTo>
                    <a:pt x="533400" y="0"/>
                  </a:lnTo>
                  <a:lnTo>
                    <a:pt x="533400" y="533400"/>
                  </a:lnTo>
                  <a:lnTo>
                    <a:pt x="0" y="533400"/>
                  </a:lnTo>
                  <a:lnTo>
                    <a:pt x="0" y="0"/>
                  </a:lnTo>
                  <a:close/>
                </a:path>
              </a:pathLst>
            </a:custGeom>
            <a:blipFill>
              <a:blip r:embed="rId2"/>
              <a:stretch>
                <a:fillRect b="-3571"/>
              </a:stretch>
            </a:blipFill>
          </p:spPr>
        </p:sp>
      </p:grpSp>
      <p:grpSp>
        <p:nvGrpSpPr>
          <p:cNvPr id="14" name="Group 14"/>
          <p:cNvGrpSpPr/>
          <p:nvPr/>
        </p:nvGrpSpPr>
        <p:grpSpPr>
          <a:xfrm>
            <a:off x="1166812" y="6009671"/>
            <a:ext cx="400050" cy="400050"/>
            <a:chOff x="0" y="0"/>
            <a:chExt cx="533400" cy="533400"/>
          </a:xfrm>
        </p:grpSpPr>
        <p:sp>
          <p:nvSpPr>
            <p:cNvPr id="15" name="Freeform 15" descr="image.png"/>
            <p:cNvSpPr/>
            <p:nvPr/>
          </p:nvSpPr>
          <p:spPr>
            <a:xfrm>
              <a:off x="0" y="0"/>
              <a:ext cx="533400" cy="533400"/>
            </a:xfrm>
            <a:custGeom>
              <a:avLst/>
              <a:gdLst/>
              <a:ahLst/>
              <a:cxnLst/>
              <a:rect l="l" t="t" r="r" b="b"/>
              <a:pathLst>
                <a:path w="533400" h="533400">
                  <a:moveTo>
                    <a:pt x="0" y="0"/>
                  </a:moveTo>
                  <a:lnTo>
                    <a:pt x="533400" y="0"/>
                  </a:lnTo>
                  <a:lnTo>
                    <a:pt x="533400" y="533400"/>
                  </a:lnTo>
                  <a:lnTo>
                    <a:pt x="0" y="533400"/>
                  </a:lnTo>
                  <a:lnTo>
                    <a:pt x="0" y="0"/>
                  </a:lnTo>
                  <a:close/>
                </a:path>
              </a:pathLst>
            </a:custGeom>
            <a:blipFill>
              <a:blip r:embed="rId3"/>
              <a:stretch>
                <a:fillRect b="-3571"/>
              </a:stretch>
            </a:blipFill>
          </p:spPr>
        </p:sp>
      </p:grpSp>
      <p:sp>
        <p:nvSpPr>
          <p:cNvPr id="16" name="TextBox 16"/>
          <p:cNvSpPr txBox="1"/>
          <p:nvPr/>
        </p:nvSpPr>
        <p:spPr>
          <a:xfrm>
            <a:off x="1714500" y="6885309"/>
            <a:ext cx="157162" cy="466725"/>
          </a:xfrm>
          <a:prstGeom prst="rect">
            <a:avLst/>
          </a:prstGeom>
        </p:spPr>
        <p:txBody>
          <a:bodyPr lIns="0" tIns="0" rIns="0" bIns="0" rtlCol="0" anchor="t">
            <a:spAutoFit/>
          </a:bodyPr>
          <a:lstStyle/>
          <a:p>
            <a:pPr algn="l">
              <a:lnSpc>
                <a:spcPts val="2700"/>
              </a:lnSpc>
            </a:pPr>
            <a:r>
              <a:rPr lang="en-US" sz="2250">
                <a:solidFill>
                  <a:srgbClr val="0C336A"/>
                </a:solidFill>
                <a:latin typeface="Be Vietnam"/>
                <a:ea typeface="Be Vietnam"/>
                <a:cs typeface="Be Vietnam"/>
                <a:sym typeface="Be Vietnam"/>
              </a:rPr>
              <a:t>•</a:t>
            </a:r>
          </a:p>
        </p:txBody>
      </p:sp>
      <p:sp>
        <p:nvSpPr>
          <p:cNvPr id="17" name="TextBox 17"/>
          <p:cNvSpPr txBox="1"/>
          <p:nvPr/>
        </p:nvSpPr>
        <p:spPr>
          <a:xfrm>
            <a:off x="1976438" y="6732909"/>
            <a:ext cx="15011400" cy="619125"/>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Ứng dụng ML để dự đoán chất lượng ngủ dựa trên dữ liệu hành vi đơn giản.</a:t>
            </a:r>
          </a:p>
        </p:txBody>
      </p:sp>
      <p:sp>
        <p:nvSpPr>
          <p:cNvPr id="18" name="TextBox 18"/>
          <p:cNvSpPr txBox="1"/>
          <p:nvPr/>
        </p:nvSpPr>
        <p:spPr>
          <a:xfrm>
            <a:off x="1714500" y="7561584"/>
            <a:ext cx="157162" cy="466725"/>
          </a:xfrm>
          <a:prstGeom prst="rect">
            <a:avLst/>
          </a:prstGeom>
        </p:spPr>
        <p:txBody>
          <a:bodyPr lIns="0" tIns="0" rIns="0" bIns="0" rtlCol="0" anchor="t">
            <a:spAutoFit/>
          </a:bodyPr>
          <a:lstStyle/>
          <a:p>
            <a:pPr algn="l">
              <a:lnSpc>
                <a:spcPts val="2700"/>
              </a:lnSpc>
            </a:pPr>
            <a:r>
              <a:rPr lang="en-US" sz="2250">
                <a:solidFill>
                  <a:srgbClr val="0C336A"/>
                </a:solidFill>
                <a:latin typeface="Be Vietnam"/>
                <a:ea typeface="Be Vietnam"/>
                <a:cs typeface="Be Vietnam"/>
                <a:sym typeface="Be Vietnam"/>
              </a:rPr>
              <a:t>•</a:t>
            </a:r>
          </a:p>
        </p:txBody>
      </p:sp>
      <p:sp>
        <p:nvSpPr>
          <p:cNvPr id="19" name="TextBox 19"/>
          <p:cNvSpPr txBox="1"/>
          <p:nvPr/>
        </p:nvSpPr>
        <p:spPr>
          <a:xfrm>
            <a:off x="2005012" y="7409184"/>
            <a:ext cx="15011400" cy="619125"/>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So sánh hiệu năng giữa mô hình đơn (Decision Tree) và mô hình tập hợp (Random Forest).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D419E"/>
        </a:solidFill>
        <a:effectLst/>
      </p:bgPr>
    </p:bg>
    <p:spTree>
      <p:nvGrpSpPr>
        <p:cNvPr id="1" name=""/>
        <p:cNvGrpSpPr/>
        <p:nvPr/>
      </p:nvGrpSpPr>
      <p:grpSpPr>
        <a:xfrm>
          <a:off x="0" y="0"/>
          <a:ext cx="0" cy="0"/>
          <a:chOff x="0" y="0"/>
          <a:chExt cx="0" cy="0"/>
        </a:xfrm>
      </p:grpSpPr>
      <p:sp>
        <p:nvSpPr>
          <p:cNvPr id="2" name="TextBox 2"/>
          <p:cNvSpPr txBox="1"/>
          <p:nvPr/>
        </p:nvSpPr>
        <p:spPr>
          <a:xfrm>
            <a:off x="7483852" y="4084363"/>
            <a:ext cx="3412748" cy="1333698"/>
          </a:xfrm>
          <a:prstGeom prst="rect">
            <a:avLst/>
          </a:prstGeom>
        </p:spPr>
        <p:txBody>
          <a:bodyPr wrap="square" lIns="0" tIns="0" rIns="0" bIns="0" rtlCol="0" anchor="t">
            <a:spAutoFit/>
          </a:bodyPr>
          <a:lstStyle/>
          <a:p>
            <a:pPr algn="ctr">
              <a:lnSpc>
                <a:spcPts val="10366"/>
              </a:lnSpc>
            </a:pPr>
            <a:r>
              <a:rPr lang="en-US" sz="7200" dirty="0">
                <a:solidFill>
                  <a:srgbClr val="E2F0FF"/>
                </a:solidFill>
                <a:latin typeface="Paytone One"/>
                <a:ea typeface="Paytone One"/>
                <a:cs typeface="Paytone One"/>
                <a:sym typeface="Paytone One"/>
              </a:rPr>
              <a:t>PHẦN 2</a:t>
            </a:r>
          </a:p>
        </p:txBody>
      </p:sp>
      <p:sp>
        <p:nvSpPr>
          <p:cNvPr id="3" name="TextBox 3"/>
          <p:cNvSpPr txBox="1"/>
          <p:nvPr/>
        </p:nvSpPr>
        <p:spPr>
          <a:xfrm>
            <a:off x="6893838" y="5572125"/>
            <a:ext cx="4612362" cy="500137"/>
          </a:xfrm>
          <a:prstGeom prst="rect">
            <a:avLst/>
          </a:prstGeom>
        </p:spPr>
        <p:txBody>
          <a:bodyPr wrap="square" lIns="0" tIns="0" rIns="0" bIns="0" rtlCol="0" anchor="t">
            <a:spAutoFit/>
          </a:bodyPr>
          <a:lstStyle/>
          <a:p>
            <a:pPr algn="ctr">
              <a:lnSpc>
                <a:spcPts val="3887"/>
              </a:lnSpc>
            </a:pPr>
            <a:r>
              <a:rPr lang="en-US" sz="2700" b="1" dirty="0">
                <a:solidFill>
                  <a:srgbClr val="E2F0FF"/>
                </a:solidFill>
                <a:latin typeface="Be Vietnam Ultra-Bold"/>
                <a:ea typeface="Be Vietnam Ultra-Bold"/>
                <a:cs typeface="Be Vietnam Ultra-Bold"/>
                <a:sym typeface="Be Vietnam Ultra-Bold"/>
              </a:rPr>
              <a:t>DỮ LIỆU &amp; PHÂN TÍCH (EDA)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grpSp>
        <p:nvGrpSpPr>
          <p:cNvPr id="2" name="Group 2"/>
          <p:cNvGrpSpPr/>
          <p:nvPr/>
        </p:nvGrpSpPr>
        <p:grpSpPr>
          <a:xfrm>
            <a:off x="857250" y="1791518"/>
            <a:ext cx="16573500" cy="28575"/>
            <a:chOff x="0" y="0"/>
            <a:chExt cx="22098000" cy="38100"/>
          </a:xfrm>
        </p:grpSpPr>
        <p:sp>
          <p:nvSpPr>
            <p:cNvPr id="3" name="Freeform 3"/>
            <p:cNvSpPr/>
            <p:nvPr/>
          </p:nvSpPr>
          <p:spPr>
            <a:xfrm>
              <a:off x="0" y="0"/>
              <a:ext cx="22098000" cy="38100"/>
            </a:xfrm>
            <a:custGeom>
              <a:avLst/>
              <a:gdLst/>
              <a:ahLst/>
              <a:cxnLst/>
              <a:rect l="l" t="t" r="r" b="b"/>
              <a:pathLst>
                <a:path w="22098000" h="38100">
                  <a:moveTo>
                    <a:pt x="0" y="0"/>
                  </a:moveTo>
                  <a:lnTo>
                    <a:pt x="22098000" y="0"/>
                  </a:lnTo>
                  <a:lnTo>
                    <a:pt x="22098000" y="38100"/>
                  </a:lnTo>
                  <a:lnTo>
                    <a:pt x="0" y="38100"/>
                  </a:lnTo>
                  <a:close/>
                </a:path>
              </a:pathLst>
            </a:custGeom>
            <a:solidFill>
              <a:srgbClr val="334155"/>
            </a:solidFill>
            <a:ln w="12700">
              <a:solidFill>
                <a:srgbClr val="000000"/>
              </a:solidFill>
            </a:ln>
          </p:spPr>
        </p:sp>
      </p:grpSp>
      <p:sp>
        <p:nvSpPr>
          <p:cNvPr id="4" name="Freeform 4"/>
          <p:cNvSpPr/>
          <p:nvPr/>
        </p:nvSpPr>
        <p:spPr>
          <a:xfrm>
            <a:off x="297796" y="5946277"/>
            <a:ext cx="17692408" cy="3809301"/>
          </a:xfrm>
          <a:custGeom>
            <a:avLst/>
            <a:gdLst/>
            <a:ahLst/>
            <a:cxnLst/>
            <a:rect l="l" t="t" r="r" b="b"/>
            <a:pathLst>
              <a:path w="17692408" h="3809301">
                <a:moveTo>
                  <a:pt x="0" y="0"/>
                </a:moveTo>
                <a:lnTo>
                  <a:pt x="17692408" y="0"/>
                </a:lnTo>
                <a:lnTo>
                  <a:pt x="17692408" y="3809302"/>
                </a:lnTo>
                <a:lnTo>
                  <a:pt x="0" y="3809302"/>
                </a:lnTo>
                <a:lnTo>
                  <a:pt x="0" y="0"/>
                </a:lnTo>
                <a:close/>
              </a:path>
            </a:pathLst>
          </a:custGeom>
          <a:blipFill>
            <a:blip r:embed="rId2"/>
            <a:stretch>
              <a:fillRect l="-1023" t="-407" b="-1058"/>
            </a:stretch>
          </a:blipFill>
        </p:spPr>
      </p:sp>
      <p:sp>
        <p:nvSpPr>
          <p:cNvPr id="5" name="TextBox 5"/>
          <p:cNvSpPr txBox="1"/>
          <p:nvPr/>
        </p:nvSpPr>
        <p:spPr>
          <a:xfrm>
            <a:off x="857250" y="742950"/>
            <a:ext cx="7448550" cy="872034"/>
          </a:xfrm>
          <a:prstGeom prst="rect">
            <a:avLst/>
          </a:prstGeom>
        </p:spPr>
        <p:txBody>
          <a:bodyPr wrap="square" lIns="0" tIns="0" rIns="0" bIns="0" rtlCol="0" anchor="t">
            <a:spAutoFit/>
          </a:bodyPr>
          <a:lstStyle/>
          <a:p>
            <a:pPr algn="l">
              <a:lnSpc>
                <a:spcPts val="6802"/>
              </a:lnSpc>
            </a:pPr>
            <a:r>
              <a:rPr lang="en-US" sz="4725" dirty="0">
                <a:solidFill>
                  <a:srgbClr val="334155"/>
                </a:solidFill>
                <a:latin typeface="Paytone One"/>
                <a:ea typeface="Paytone One"/>
                <a:cs typeface="Paytone One"/>
                <a:sym typeface="Paytone One"/>
              </a:rPr>
              <a:t>2.1 </a:t>
            </a:r>
            <a:r>
              <a:rPr lang="en-US" sz="4725" dirty="0" err="1">
                <a:solidFill>
                  <a:srgbClr val="334155"/>
                </a:solidFill>
                <a:latin typeface="Paytone One"/>
                <a:ea typeface="Paytone One"/>
                <a:cs typeface="Paytone One"/>
                <a:sym typeface="Paytone One"/>
              </a:rPr>
              <a:t>Tổng</a:t>
            </a:r>
            <a:r>
              <a:rPr lang="en-US" sz="4725" dirty="0">
                <a:solidFill>
                  <a:srgbClr val="334155"/>
                </a:solidFill>
                <a:latin typeface="Paytone One"/>
                <a:ea typeface="Paytone One"/>
                <a:cs typeface="Paytone One"/>
                <a:sym typeface="Paytone One"/>
              </a:rPr>
              <a:t> </a:t>
            </a:r>
            <a:r>
              <a:rPr lang="en-US" sz="4725" dirty="0" err="1">
                <a:solidFill>
                  <a:srgbClr val="334155"/>
                </a:solidFill>
                <a:latin typeface="Paytone One"/>
                <a:ea typeface="Paytone One"/>
                <a:cs typeface="Paytone One"/>
                <a:sym typeface="Paytone One"/>
              </a:rPr>
              <a:t>quan</a:t>
            </a:r>
            <a:r>
              <a:rPr lang="en-US" sz="4725" dirty="0">
                <a:solidFill>
                  <a:srgbClr val="334155"/>
                </a:solidFill>
                <a:latin typeface="Paytone One"/>
                <a:ea typeface="Paytone One"/>
                <a:cs typeface="Paytone One"/>
                <a:sym typeface="Paytone One"/>
              </a:rPr>
              <a:t> </a:t>
            </a:r>
            <a:r>
              <a:rPr lang="en-US" sz="4725" dirty="0" err="1">
                <a:solidFill>
                  <a:srgbClr val="334155"/>
                </a:solidFill>
                <a:latin typeface="Paytone One"/>
                <a:ea typeface="Paytone One"/>
                <a:cs typeface="Paytone One"/>
                <a:sym typeface="Paytone One"/>
              </a:rPr>
              <a:t>bộ</a:t>
            </a:r>
            <a:r>
              <a:rPr lang="en-US" sz="4725" dirty="0">
                <a:solidFill>
                  <a:srgbClr val="334155"/>
                </a:solidFill>
                <a:latin typeface="Paytone One"/>
                <a:ea typeface="Paytone One"/>
                <a:cs typeface="Paytone One"/>
                <a:sym typeface="Paytone One"/>
              </a:rPr>
              <a:t> </a:t>
            </a:r>
            <a:r>
              <a:rPr lang="en-US" sz="4725" dirty="0" err="1">
                <a:solidFill>
                  <a:srgbClr val="334155"/>
                </a:solidFill>
                <a:latin typeface="Paytone One"/>
                <a:ea typeface="Paytone One"/>
                <a:cs typeface="Paytone One"/>
                <a:sym typeface="Paytone One"/>
              </a:rPr>
              <a:t>dữ</a:t>
            </a:r>
            <a:r>
              <a:rPr lang="en-US" sz="4725" dirty="0">
                <a:solidFill>
                  <a:srgbClr val="334155"/>
                </a:solidFill>
                <a:latin typeface="Paytone One"/>
                <a:ea typeface="Paytone One"/>
                <a:cs typeface="Paytone One"/>
                <a:sym typeface="Paytone One"/>
              </a:rPr>
              <a:t> </a:t>
            </a:r>
            <a:r>
              <a:rPr lang="en-US" sz="4725" dirty="0" err="1">
                <a:solidFill>
                  <a:srgbClr val="334155"/>
                </a:solidFill>
                <a:latin typeface="Paytone One"/>
                <a:ea typeface="Paytone One"/>
                <a:cs typeface="Paytone One"/>
                <a:sym typeface="Paytone One"/>
              </a:rPr>
              <a:t>liệu</a:t>
            </a:r>
            <a:endParaRPr lang="en-US" sz="4725" dirty="0">
              <a:solidFill>
                <a:srgbClr val="334155"/>
              </a:solidFill>
              <a:latin typeface="Paytone One"/>
              <a:ea typeface="Paytone One"/>
              <a:cs typeface="Paytone One"/>
              <a:sym typeface="Paytone One"/>
            </a:endParaRPr>
          </a:p>
        </p:txBody>
      </p:sp>
      <p:sp>
        <p:nvSpPr>
          <p:cNvPr id="6" name="TextBox 6"/>
          <p:cNvSpPr txBox="1"/>
          <p:nvPr/>
        </p:nvSpPr>
        <p:spPr>
          <a:xfrm>
            <a:off x="857250" y="1958205"/>
            <a:ext cx="2831187" cy="551688"/>
          </a:xfrm>
          <a:prstGeom prst="rect">
            <a:avLst/>
          </a:prstGeom>
        </p:spPr>
        <p:txBody>
          <a:bodyPr lIns="0" tIns="0" rIns="0" bIns="0" rtlCol="0" anchor="t">
            <a:spAutoFit/>
          </a:bodyPr>
          <a:lstStyle/>
          <a:p>
            <a:pPr algn="l">
              <a:lnSpc>
                <a:spcPts val="4536"/>
              </a:lnSpc>
            </a:pPr>
            <a:r>
              <a:rPr lang="en-US" sz="3150">
                <a:solidFill>
                  <a:srgbClr val="0C336A"/>
                </a:solidFill>
                <a:latin typeface="Paytone One"/>
                <a:ea typeface="Paytone One"/>
                <a:cs typeface="Paytone One"/>
                <a:sym typeface="Paytone One"/>
              </a:rPr>
              <a:t>Nguồn dữ liệu</a:t>
            </a:r>
          </a:p>
        </p:txBody>
      </p:sp>
      <p:sp>
        <p:nvSpPr>
          <p:cNvPr id="7" name="TextBox 7"/>
          <p:cNvSpPr txBox="1"/>
          <p:nvPr/>
        </p:nvSpPr>
        <p:spPr>
          <a:xfrm>
            <a:off x="857250" y="2638201"/>
            <a:ext cx="8001000" cy="499110"/>
          </a:xfrm>
          <a:prstGeom prst="rect">
            <a:avLst/>
          </a:prstGeom>
        </p:spPr>
        <p:txBody>
          <a:bodyPr lIns="0" tIns="0" rIns="0" bIns="0" rtlCol="0" anchor="t">
            <a:spAutoFit/>
          </a:bodyPr>
          <a:lstStyle/>
          <a:p>
            <a:pPr algn="l">
              <a:lnSpc>
                <a:spcPts val="4320"/>
              </a:lnSpc>
            </a:pPr>
            <a:r>
              <a:rPr lang="en-US" sz="2250" b="1" u="sng" dirty="0">
                <a:solidFill>
                  <a:srgbClr val="0C336A"/>
                </a:solidFill>
                <a:latin typeface="Be Vietnam Ultra-Bold"/>
                <a:ea typeface="Be Vietnam Ultra-Bold"/>
                <a:cs typeface="Be Vietnam Ultra-Bold"/>
                <a:sym typeface="Be Vietnam Ultra-Bold"/>
                <a:hlinkClick r:id="rId3" tooltip="https://www.kaggle.com/datasets/fortressenebe/sleep-health-and-lifestyle-dataset-extended?utm_source=chatgpt.com"/>
              </a:rPr>
              <a:t>Sleep Health and Lifestyle Dataset</a:t>
            </a:r>
          </a:p>
        </p:txBody>
      </p:sp>
      <p:sp>
        <p:nvSpPr>
          <p:cNvPr id="8" name="TextBox 8"/>
          <p:cNvSpPr txBox="1"/>
          <p:nvPr/>
        </p:nvSpPr>
        <p:spPr>
          <a:xfrm>
            <a:off x="1271588" y="3476401"/>
            <a:ext cx="157162" cy="466725"/>
          </a:xfrm>
          <a:prstGeom prst="rect">
            <a:avLst/>
          </a:prstGeom>
        </p:spPr>
        <p:txBody>
          <a:bodyPr lIns="0" tIns="0" rIns="0" bIns="0" rtlCol="0" anchor="t">
            <a:spAutoFit/>
          </a:bodyPr>
          <a:lstStyle/>
          <a:p>
            <a:pPr algn="l">
              <a:lnSpc>
                <a:spcPts val="2700"/>
              </a:lnSpc>
            </a:pPr>
            <a:r>
              <a:rPr lang="en-US" sz="2250">
                <a:solidFill>
                  <a:srgbClr val="0C336A"/>
                </a:solidFill>
                <a:latin typeface="Be Vietnam"/>
                <a:ea typeface="Be Vietnam"/>
                <a:cs typeface="Be Vietnam"/>
                <a:sym typeface="Be Vietnam"/>
              </a:rPr>
              <a:t>•</a:t>
            </a:r>
          </a:p>
        </p:txBody>
      </p:sp>
      <p:sp>
        <p:nvSpPr>
          <p:cNvPr id="9" name="TextBox 9"/>
          <p:cNvSpPr txBox="1"/>
          <p:nvPr/>
        </p:nvSpPr>
        <p:spPr>
          <a:xfrm>
            <a:off x="1533525" y="3324001"/>
            <a:ext cx="7324725" cy="499110"/>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Số lượng mẫu (Instances): </a:t>
            </a:r>
            <a:r>
              <a:rPr lang="en-US" sz="2250" b="1">
                <a:solidFill>
                  <a:srgbClr val="0C336A"/>
                </a:solidFill>
                <a:latin typeface="Be Vietnam Ultra-Bold"/>
                <a:ea typeface="Be Vietnam Ultra-Bold"/>
                <a:cs typeface="Be Vietnam Ultra-Bold"/>
                <a:sym typeface="Be Vietnam Ultra-Bold"/>
              </a:rPr>
              <a:t>374</a:t>
            </a:r>
          </a:p>
        </p:txBody>
      </p:sp>
      <p:sp>
        <p:nvSpPr>
          <p:cNvPr id="10" name="TextBox 10"/>
          <p:cNvSpPr txBox="1"/>
          <p:nvPr/>
        </p:nvSpPr>
        <p:spPr>
          <a:xfrm>
            <a:off x="1271588" y="4052929"/>
            <a:ext cx="157162" cy="466725"/>
          </a:xfrm>
          <a:prstGeom prst="rect">
            <a:avLst/>
          </a:prstGeom>
        </p:spPr>
        <p:txBody>
          <a:bodyPr lIns="0" tIns="0" rIns="0" bIns="0" rtlCol="0" anchor="t">
            <a:spAutoFit/>
          </a:bodyPr>
          <a:lstStyle/>
          <a:p>
            <a:pPr algn="l">
              <a:lnSpc>
                <a:spcPts val="2700"/>
              </a:lnSpc>
            </a:pPr>
            <a:r>
              <a:rPr lang="en-US" sz="2250">
                <a:solidFill>
                  <a:srgbClr val="0C336A"/>
                </a:solidFill>
                <a:latin typeface="Be Vietnam"/>
                <a:ea typeface="Be Vietnam"/>
                <a:cs typeface="Be Vietnam"/>
                <a:sym typeface="Be Vietnam"/>
              </a:rPr>
              <a:t>•</a:t>
            </a:r>
          </a:p>
        </p:txBody>
      </p:sp>
      <p:sp>
        <p:nvSpPr>
          <p:cNvPr id="11" name="TextBox 11"/>
          <p:cNvSpPr txBox="1"/>
          <p:nvPr/>
        </p:nvSpPr>
        <p:spPr>
          <a:xfrm>
            <a:off x="1533525" y="3900529"/>
            <a:ext cx="7324725" cy="619125"/>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Số lượng thuộc tính (Features): </a:t>
            </a:r>
            <a:r>
              <a:rPr lang="en-US" sz="2250" b="1">
                <a:solidFill>
                  <a:srgbClr val="0C336A"/>
                </a:solidFill>
                <a:latin typeface="Be Vietnam Ultra-Bold"/>
                <a:ea typeface="Be Vietnam Ultra-Bold"/>
                <a:cs typeface="Be Vietnam Ultra-Bold"/>
                <a:sym typeface="Be Vietnam Ultra-Bold"/>
              </a:rPr>
              <a:t>13</a:t>
            </a:r>
          </a:p>
        </p:txBody>
      </p:sp>
      <p:sp>
        <p:nvSpPr>
          <p:cNvPr id="12" name="TextBox 12"/>
          <p:cNvSpPr txBox="1"/>
          <p:nvPr/>
        </p:nvSpPr>
        <p:spPr>
          <a:xfrm>
            <a:off x="1271588" y="4660402"/>
            <a:ext cx="157162" cy="466725"/>
          </a:xfrm>
          <a:prstGeom prst="rect">
            <a:avLst/>
          </a:prstGeom>
        </p:spPr>
        <p:txBody>
          <a:bodyPr lIns="0" tIns="0" rIns="0" bIns="0" rtlCol="0" anchor="t">
            <a:spAutoFit/>
          </a:bodyPr>
          <a:lstStyle/>
          <a:p>
            <a:pPr algn="l">
              <a:lnSpc>
                <a:spcPts val="2700"/>
              </a:lnSpc>
            </a:pPr>
            <a:r>
              <a:rPr lang="en-US" sz="2250">
                <a:solidFill>
                  <a:srgbClr val="0C336A"/>
                </a:solidFill>
                <a:latin typeface="Be Vietnam"/>
                <a:ea typeface="Be Vietnam"/>
                <a:cs typeface="Be Vietnam"/>
                <a:sym typeface="Be Vietnam"/>
              </a:rPr>
              <a:t>•</a:t>
            </a:r>
          </a:p>
        </p:txBody>
      </p:sp>
      <p:sp>
        <p:nvSpPr>
          <p:cNvPr id="13" name="TextBox 13"/>
          <p:cNvSpPr txBox="1"/>
          <p:nvPr/>
        </p:nvSpPr>
        <p:spPr>
          <a:xfrm>
            <a:off x="1533525" y="4498477"/>
            <a:ext cx="7324725" cy="619125"/>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Định dạng: CSV</a:t>
            </a:r>
          </a:p>
        </p:txBody>
      </p:sp>
      <p:sp>
        <p:nvSpPr>
          <p:cNvPr id="14" name="TextBox 14"/>
          <p:cNvSpPr txBox="1"/>
          <p:nvPr/>
        </p:nvSpPr>
        <p:spPr>
          <a:xfrm>
            <a:off x="1271588" y="5241427"/>
            <a:ext cx="157162" cy="466725"/>
          </a:xfrm>
          <a:prstGeom prst="rect">
            <a:avLst/>
          </a:prstGeom>
        </p:spPr>
        <p:txBody>
          <a:bodyPr lIns="0" tIns="0" rIns="0" bIns="0" rtlCol="0" anchor="t">
            <a:spAutoFit/>
          </a:bodyPr>
          <a:lstStyle/>
          <a:p>
            <a:pPr algn="l">
              <a:lnSpc>
                <a:spcPts val="2700"/>
              </a:lnSpc>
            </a:pPr>
            <a:r>
              <a:rPr lang="en-US" sz="2250">
                <a:solidFill>
                  <a:srgbClr val="0C336A"/>
                </a:solidFill>
                <a:latin typeface="Be Vietnam"/>
                <a:ea typeface="Be Vietnam"/>
                <a:cs typeface="Be Vietnam"/>
                <a:sym typeface="Be Vietnam"/>
              </a:rPr>
              <a:t>•</a:t>
            </a:r>
          </a:p>
        </p:txBody>
      </p:sp>
      <p:sp>
        <p:nvSpPr>
          <p:cNvPr id="15" name="TextBox 15"/>
          <p:cNvSpPr txBox="1"/>
          <p:nvPr/>
        </p:nvSpPr>
        <p:spPr>
          <a:xfrm>
            <a:off x="1533525" y="5089027"/>
            <a:ext cx="7324725" cy="619125"/>
          </a:xfrm>
          <a:prstGeom prst="rect">
            <a:avLst/>
          </a:prstGeom>
        </p:spPr>
        <p:txBody>
          <a:bodyPr lIns="0" tIns="0" rIns="0" bIns="0" rtlCol="0" anchor="t">
            <a:spAutoFit/>
          </a:bodyPr>
          <a:lstStyle/>
          <a:p>
            <a:pPr algn="l">
              <a:lnSpc>
                <a:spcPts val="4320"/>
              </a:lnSpc>
            </a:pPr>
            <a:r>
              <a:rPr lang="en-US" sz="2250">
                <a:solidFill>
                  <a:srgbClr val="0C336A"/>
                </a:solidFill>
                <a:latin typeface="Be Vietnam"/>
                <a:ea typeface="Be Vietnam"/>
                <a:cs typeface="Be Vietnam"/>
                <a:sym typeface="Be Vietnam"/>
              </a:rPr>
              <a:t>Loại dữ liệu: Đa dạng (Numerical, Categorical)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sp>
        <p:nvSpPr>
          <p:cNvPr id="2" name="TextBox 2"/>
          <p:cNvSpPr txBox="1"/>
          <p:nvPr/>
        </p:nvSpPr>
        <p:spPr>
          <a:xfrm>
            <a:off x="857250" y="742950"/>
            <a:ext cx="6457950" cy="872034"/>
          </a:xfrm>
          <a:prstGeom prst="rect">
            <a:avLst/>
          </a:prstGeom>
        </p:spPr>
        <p:txBody>
          <a:bodyPr wrap="square" lIns="0" tIns="0" rIns="0" bIns="0" rtlCol="0" anchor="t">
            <a:spAutoFit/>
          </a:bodyPr>
          <a:lstStyle/>
          <a:p>
            <a:pPr algn="l">
              <a:lnSpc>
                <a:spcPts val="6802"/>
              </a:lnSpc>
            </a:pPr>
            <a:r>
              <a:rPr lang="en-US" sz="4725" dirty="0">
                <a:solidFill>
                  <a:srgbClr val="334155"/>
                </a:solidFill>
                <a:latin typeface="Paytone One"/>
                <a:ea typeface="Paytone One"/>
                <a:cs typeface="Paytone One"/>
                <a:sym typeface="Paytone One"/>
              </a:rPr>
              <a:t>2.2 Chi </a:t>
            </a:r>
            <a:r>
              <a:rPr lang="en-US" sz="4725" dirty="0" err="1">
                <a:solidFill>
                  <a:srgbClr val="334155"/>
                </a:solidFill>
                <a:latin typeface="Paytone One"/>
                <a:ea typeface="Paytone One"/>
                <a:cs typeface="Paytone One"/>
                <a:sym typeface="Paytone One"/>
              </a:rPr>
              <a:t>tiết</a:t>
            </a:r>
            <a:r>
              <a:rPr lang="en-US" sz="4725" dirty="0">
                <a:solidFill>
                  <a:srgbClr val="334155"/>
                </a:solidFill>
                <a:latin typeface="Paytone One"/>
                <a:ea typeface="Paytone One"/>
                <a:cs typeface="Paytone One"/>
                <a:sym typeface="Paytone One"/>
              </a:rPr>
              <a:t> </a:t>
            </a:r>
            <a:r>
              <a:rPr lang="en-US" sz="4725" dirty="0" err="1">
                <a:solidFill>
                  <a:srgbClr val="334155"/>
                </a:solidFill>
                <a:latin typeface="Paytone One"/>
                <a:ea typeface="Paytone One"/>
                <a:cs typeface="Paytone One"/>
                <a:sym typeface="Paytone One"/>
              </a:rPr>
              <a:t>thuộc</a:t>
            </a:r>
            <a:r>
              <a:rPr lang="en-US" sz="4725" dirty="0">
                <a:solidFill>
                  <a:srgbClr val="334155"/>
                </a:solidFill>
                <a:latin typeface="Paytone One"/>
                <a:ea typeface="Paytone One"/>
                <a:cs typeface="Paytone One"/>
                <a:sym typeface="Paytone One"/>
              </a:rPr>
              <a:t> </a:t>
            </a:r>
            <a:r>
              <a:rPr lang="en-US" sz="4725" dirty="0" err="1">
                <a:solidFill>
                  <a:srgbClr val="334155"/>
                </a:solidFill>
                <a:latin typeface="Paytone One"/>
                <a:ea typeface="Paytone One"/>
                <a:cs typeface="Paytone One"/>
                <a:sym typeface="Paytone One"/>
              </a:rPr>
              <a:t>tính</a:t>
            </a:r>
            <a:endParaRPr lang="en-US" sz="4725" dirty="0">
              <a:solidFill>
                <a:srgbClr val="334155"/>
              </a:solidFill>
              <a:latin typeface="Paytone One"/>
              <a:ea typeface="Paytone One"/>
              <a:cs typeface="Paytone One"/>
              <a:sym typeface="Paytone One"/>
            </a:endParaRPr>
          </a:p>
        </p:txBody>
      </p:sp>
      <p:grpSp>
        <p:nvGrpSpPr>
          <p:cNvPr id="3" name="Group 3"/>
          <p:cNvGrpSpPr/>
          <p:nvPr/>
        </p:nvGrpSpPr>
        <p:grpSpPr>
          <a:xfrm>
            <a:off x="857250" y="1791518"/>
            <a:ext cx="16573500" cy="28575"/>
            <a:chOff x="0" y="0"/>
            <a:chExt cx="22098000" cy="38100"/>
          </a:xfrm>
        </p:grpSpPr>
        <p:sp>
          <p:nvSpPr>
            <p:cNvPr id="4" name="Freeform 4"/>
            <p:cNvSpPr/>
            <p:nvPr/>
          </p:nvSpPr>
          <p:spPr>
            <a:xfrm>
              <a:off x="0" y="0"/>
              <a:ext cx="22098000" cy="38100"/>
            </a:xfrm>
            <a:custGeom>
              <a:avLst/>
              <a:gdLst/>
              <a:ahLst/>
              <a:cxnLst/>
              <a:rect l="l" t="t" r="r" b="b"/>
              <a:pathLst>
                <a:path w="22098000" h="38100">
                  <a:moveTo>
                    <a:pt x="0" y="0"/>
                  </a:moveTo>
                  <a:lnTo>
                    <a:pt x="22098000" y="0"/>
                  </a:lnTo>
                  <a:lnTo>
                    <a:pt x="22098000" y="38100"/>
                  </a:lnTo>
                  <a:lnTo>
                    <a:pt x="0" y="38100"/>
                  </a:lnTo>
                  <a:close/>
                </a:path>
              </a:pathLst>
            </a:custGeom>
            <a:solidFill>
              <a:srgbClr val="334155"/>
            </a:solidFill>
            <a:ln w="12700">
              <a:solidFill>
                <a:srgbClr val="000000"/>
              </a:solidFill>
            </a:ln>
          </p:spPr>
        </p:sp>
      </p:grpSp>
      <p:graphicFrame>
        <p:nvGraphicFramePr>
          <p:cNvPr id="5" name="Table 5"/>
          <p:cNvGraphicFramePr>
            <a:graphicFrameLocks noGrp="1"/>
          </p:cNvGraphicFramePr>
          <p:nvPr>
            <p:extLst>
              <p:ext uri="{D42A27DB-BD31-4B8C-83A1-F6EECF244321}">
                <p14:modId xmlns:p14="http://schemas.microsoft.com/office/powerpoint/2010/main" val="460466232"/>
              </p:ext>
            </p:extLst>
          </p:nvPr>
        </p:nvGraphicFramePr>
        <p:xfrm>
          <a:off x="857250" y="2534467"/>
          <a:ext cx="16554450" cy="5334000"/>
        </p:xfrm>
        <a:graphic>
          <a:graphicData uri="http://schemas.openxmlformats.org/drawingml/2006/table">
            <a:tbl>
              <a:tblPr/>
              <a:tblGrid>
                <a:gridCol w="4227348">
                  <a:extLst>
                    <a:ext uri="{9D8B030D-6E8A-4147-A177-3AD203B41FA5}">
                      <a16:colId xmlns:a16="http://schemas.microsoft.com/office/drawing/2014/main" val="20000"/>
                    </a:ext>
                  </a:extLst>
                </a:gridCol>
                <a:gridCol w="7772986">
                  <a:extLst>
                    <a:ext uri="{9D8B030D-6E8A-4147-A177-3AD203B41FA5}">
                      <a16:colId xmlns:a16="http://schemas.microsoft.com/office/drawing/2014/main" val="20001"/>
                    </a:ext>
                  </a:extLst>
                </a:gridCol>
                <a:gridCol w="4554116">
                  <a:extLst>
                    <a:ext uri="{9D8B030D-6E8A-4147-A177-3AD203B41FA5}">
                      <a16:colId xmlns:a16="http://schemas.microsoft.com/office/drawing/2014/main" val="20002"/>
                    </a:ext>
                  </a:extLst>
                </a:gridCol>
              </a:tblGrid>
              <a:tr h="762000">
                <a:tc>
                  <a:txBody>
                    <a:bodyPr/>
                    <a:lstStyle/>
                    <a:p>
                      <a:pPr algn="l">
                        <a:lnSpc>
                          <a:spcPts val="2430"/>
                        </a:lnSpc>
                        <a:defRPr/>
                      </a:pPr>
                      <a:r>
                        <a:rPr lang="en-US" sz="2025" b="1">
                          <a:solidFill>
                            <a:srgbClr val="000000"/>
                          </a:solidFill>
                          <a:latin typeface="Be Vietnam Ultra-Bold"/>
                          <a:ea typeface="Be Vietnam Ultra-Bold"/>
                          <a:cs typeface="Be Vietnam Ultra-Bold"/>
                          <a:sym typeface="Be Vietnam Ultra-Bold"/>
                        </a:rPr>
                        <a:t>Tên thuộc tính</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419E"/>
                    </a:solidFill>
                  </a:tcPr>
                </a:tc>
                <a:tc>
                  <a:txBody>
                    <a:bodyPr/>
                    <a:lstStyle/>
                    <a:p>
                      <a:pPr algn="l">
                        <a:lnSpc>
                          <a:spcPts val="2430"/>
                        </a:lnSpc>
                        <a:defRPr/>
                      </a:pPr>
                      <a:r>
                        <a:rPr lang="en-US" sz="2025" b="1">
                          <a:solidFill>
                            <a:srgbClr val="000000"/>
                          </a:solidFill>
                          <a:latin typeface="Be Vietnam Ultra-Bold"/>
                          <a:ea typeface="Be Vietnam Ultra-Bold"/>
                          <a:cs typeface="Be Vietnam Ultra-Bold"/>
                          <a:sym typeface="Be Vietnam Ultra-Bold"/>
                        </a:rPr>
                        <a:t>Mô tả</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419E"/>
                    </a:solidFill>
                  </a:tcPr>
                </a:tc>
                <a:tc>
                  <a:txBody>
                    <a:bodyPr/>
                    <a:lstStyle/>
                    <a:p>
                      <a:pPr algn="l">
                        <a:lnSpc>
                          <a:spcPts val="2430"/>
                        </a:lnSpc>
                        <a:defRPr/>
                      </a:pPr>
                      <a:r>
                        <a:rPr lang="en-US" sz="2025" b="1">
                          <a:solidFill>
                            <a:srgbClr val="000000"/>
                          </a:solidFill>
                          <a:latin typeface="Be Vietnam Ultra-Bold"/>
                          <a:ea typeface="Be Vietnam Ultra-Bold"/>
                          <a:cs typeface="Be Vietnam Ultra-Bold"/>
                          <a:sym typeface="Be Vietnam Ultra-Bold"/>
                        </a:rPr>
                        <a:t>Loại dữ liệu</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419E"/>
                    </a:solidFill>
                  </a:tcPr>
                </a:tc>
                <a:extLst>
                  <a:ext uri="{0D108BD9-81ED-4DB2-BD59-A6C34878D82A}">
                    <a16:rowId xmlns:a16="http://schemas.microsoft.com/office/drawing/2014/main" val="10000"/>
                  </a:ext>
                </a:extLst>
              </a:tr>
              <a:tr h="762000">
                <a:tc>
                  <a:txBody>
                    <a:bodyPr/>
                    <a:lstStyle/>
                    <a:p>
                      <a:pPr algn="l">
                        <a:lnSpc>
                          <a:spcPts val="2430"/>
                        </a:lnSpc>
                        <a:defRPr/>
                      </a:pPr>
                      <a:r>
                        <a:rPr lang="en-US" sz="2025">
                          <a:solidFill>
                            <a:srgbClr val="000000"/>
                          </a:solidFill>
                          <a:latin typeface="Be Vietnam"/>
                          <a:ea typeface="Be Vietnam"/>
                          <a:cs typeface="Be Vietnam"/>
                          <a:sym typeface="Be Vietnam"/>
                        </a:rPr>
                        <a:t>Gender</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7E7"/>
                    </a:solidFill>
                  </a:tcPr>
                </a:tc>
                <a:tc>
                  <a:txBody>
                    <a:bodyPr/>
                    <a:lstStyle/>
                    <a:p>
                      <a:pPr algn="l">
                        <a:lnSpc>
                          <a:spcPts val="2430"/>
                        </a:lnSpc>
                        <a:defRPr/>
                      </a:pPr>
                      <a:r>
                        <a:rPr lang="en-US" sz="2025">
                          <a:solidFill>
                            <a:srgbClr val="000000"/>
                          </a:solidFill>
                          <a:latin typeface="Be Vietnam"/>
                          <a:ea typeface="Be Vietnam"/>
                          <a:cs typeface="Be Vietnam"/>
                          <a:sym typeface="Be Vietnam"/>
                        </a:rPr>
                        <a:t>Giới tính (Male/Female)</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7E7"/>
                    </a:solidFill>
                  </a:tcPr>
                </a:tc>
                <a:tc>
                  <a:txBody>
                    <a:bodyPr/>
                    <a:lstStyle/>
                    <a:p>
                      <a:pPr algn="l">
                        <a:lnSpc>
                          <a:spcPts val="2430"/>
                        </a:lnSpc>
                        <a:defRPr/>
                      </a:pPr>
                      <a:r>
                        <a:rPr lang="en-US" sz="2025">
                          <a:solidFill>
                            <a:srgbClr val="000000"/>
                          </a:solidFill>
                          <a:latin typeface="Be Vietnam"/>
                          <a:ea typeface="Be Vietnam"/>
                          <a:cs typeface="Be Vietnam"/>
                          <a:sym typeface="Be Vietnam"/>
                        </a:rPr>
                        <a:t>Categorical</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7E7"/>
                    </a:solidFill>
                  </a:tcPr>
                </a:tc>
                <a:extLst>
                  <a:ext uri="{0D108BD9-81ED-4DB2-BD59-A6C34878D82A}">
                    <a16:rowId xmlns:a16="http://schemas.microsoft.com/office/drawing/2014/main" val="10001"/>
                  </a:ext>
                </a:extLst>
              </a:tr>
              <a:tr h="762000">
                <a:tc>
                  <a:txBody>
                    <a:bodyPr/>
                    <a:lstStyle/>
                    <a:p>
                      <a:pPr algn="l">
                        <a:lnSpc>
                          <a:spcPts val="2430"/>
                        </a:lnSpc>
                        <a:defRPr/>
                      </a:pPr>
                      <a:r>
                        <a:rPr lang="en-US" sz="2025">
                          <a:solidFill>
                            <a:srgbClr val="000000"/>
                          </a:solidFill>
                          <a:latin typeface="Be Vietnam"/>
                          <a:ea typeface="Be Vietnam"/>
                          <a:cs typeface="Be Vietnam"/>
                          <a:sym typeface="Be Vietnam"/>
                        </a:rPr>
                        <a:t>Age</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8ECF4"/>
                    </a:solidFill>
                  </a:tcPr>
                </a:tc>
                <a:tc>
                  <a:txBody>
                    <a:bodyPr/>
                    <a:lstStyle/>
                    <a:p>
                      <a:pPr algn="l">
                        <a:lnSpc>
                          <a:spcPts val="2430"/>
                        </a:lnSpc>
                        <a:defRPr/>
                      </a:pPr>
                      <a:r>
                        <a:rPr lang="en-US" sz="2025">
                          <a:solidFill>
                            <a:srgbClr val="000000"/>
                          </a:solidFill>
                          <a:latin typeface="Be Vietnam"/>
                          <a:ea typeface="Be Vietnam"/>
                          <a:cs typeface="Be Vietnam"/>
                          <a:sym typeface="Be Vietnam"/>
                        </a:rPr>
                        <a:t>Tuổi người tham gia</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8ECF4"/>
                    </a:solidFill>
                  </a:tcPr>
                </a:tc>
                <a:tc>
                  <a:txBody>
                    <a:bodyPr/>
                    <a:lstStyle/>
                    <a:p>
                      <a:pPr algn="l">
                        <a:lnSpc>
                          <a:spcPts val="2430"/>
                        </a:lnSpc>
                        <a:defRPr/>
                      </a:pPr>
                      <a:r>
                        <a:rPr lang="en-US" sz="2025">
                          <a:solidFill>
                            <a:srgbClr val="000000"/>
                          </a:solidFill>
                          <a:latin typeface="Be Vietnam"/>
                          <a:ea typeface="Be Vietnam"/>
                          <a:cs typeface="Be Vietnam"/>
                          <a:sym typeface="Be Vietnam"/>
                        </a:rPr>
                        <a:t>Numerical</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8ECF4"/>
                    </a:solidFill>
                  </a:tcPr>
                </a:tc>
                <a:extLst>
                  <a:ext uri="{0D108BD9-81ED-4DB2-BD59-A6C34878D82A}">
                    <a16:rowId xmlns:a16="http://schemas.microsoft.com/office/drawing/2014/main" val="10002"/>
                  </a:ext>
                </a:extLst>
              </a:tr>
              <a:tr h="762000">
                <a:tc>
                  <a:txBody>
                    <a:bodyPr/>
                    <a:lstStyle/>
                    <a:p>
                      <a:pPr algn="l">
                        <a:lnSpc>
                          <a:spcPts val="2430"/>
                        </a:lnSpc>
                        <a:defRPr/>
                      </a:pPr>
                      <a:r>
                        <a:rPr lang="en-US" sz="2025">
                          <a:solidFill>
                            <a:srgbClr val="000000"/>
                          </a:solidFill>
                          <a:latin typeface="Be Vietnam"/>
                          <a:ea typeface="Be Vietnam"/>
                          <a:cs typeface="Be Vietnam"/>
                          <a:sym typeface="Be Vietnam"/>
                        </a:rPr>
                        <a:t>Sleep Duration</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7E7"/>
                    </a:solidFill>
                  </a:tcPr>
                </a:tc>
                <a:tc>
                  <a:txBody>
                    <a:bodyPr/>
                    <a:lstStyle/>
                    <a:p>
                      <a:pPr algn="l">
                        <a:lnSpc>
                          <a:spcPts val="2430"/>
                        </a:lnSpc>
                        <a:defRPr/>
                      </a:pPr>
                      <a:r>
                        <a:rPr lang="en-US" sz="2025">
                          <a:solidFill>
                            <a:srgbClr val="000000"/>
                          </a:solidFill>
                          <a:latin typeface="Be Vietnam"/>
                          <a:ea typeface="Be Vietnam"/>
                          <a:cs typeface="Be Vietnam"/>
                          <a:sym typeface="Be Vietnam"/>
                        </a:rPr>
                        <a:t>Số giờ ngủ mỗi đêm (e.g., 7.5)</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7E7"/>
                    </a:solidFill>
                  </a:tcPr>
                </a:tc>
                <a:tc>
                  <a:txBody>
                    <a:bodyPr/>
                    <a:lstStyle/>
                    <a:p>
                      <a:pPr algn="l">
                        <a:lnSpc>
                          <a:spcPts val="2430"/>
                        </a:lnSpc>
                        <a:defRPr/>
                      </a:pPr>
                      <a:r>
                        <a:rPr lang="en-US" sz="2025">
                          <a:solidFill>
                            <a:srgbClr val="000000"/>
                          </a:solidFill>
                          <a:latin typeface="Be Vietnam"/>
                          <a:ea typeface="Be Vietnam"/>
                          <a:cs typeface="Be Vietnam"/>
                          <a:sym typeface="Be Vietnam"/>
                        </a:rPr>
                        <a:t>Numerical</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7E7"/>
                    </a:solidFill>
                  </a:tcPr>
                </a:tc>
                <a:extLst>
                  <a:ext uri="{0D108BD9-81ED-4DB2-BD59-A6C34878D82A}">
                    <a16:rowId xmlns:a16="http://schemas.microsoft.com/office/drawing/2014/main" val="10003"/>
                  </a:ext>
                </a:extLst>
              </a:tr>
              <a:tr h="762000">
                <a:tc>
                  <a:txBody>
                    <a:bodyPr/>
                    <a:lstStyle/>
                    <a:p>
                      <a:pPr algn="l">
                        <a:lnSpc>
                          <a:spcPts val="2430"/>
                        </a:lnSpc>
                        <a:defRPr/>
                      </a:pPr>
                      <a:r>
                        <a:rPr lang="en-US" sz="2025">
                          <a:solidFill>
                            <a:srgbClr val="000000"/>
                          </a:solidFill>
                          <a:latin typeface="Be Vietnam"/>
                          <a:ea typeface="Be Vietnam"/>
                          <a:cs typeface="Be Vietnam"/>
                          <a:sym typeface="Be Vietnam"/>
                        </a:rPr>
                        <a:t>Quality of Sleep</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8ECF4"/>
                    </a:solidFill>
                  </a:tcPr>
                </a:tc>
                <a:tc>
                  <a:txBody>
                    <a:bodyPr/>
                    <a:lstStyle/>
                    <a:p>
                      <a:pPr algn="l">
                        <a:lnSpc>
                          <a:spcPts val="2430"/>
                        </a:lnSpc>
                        <a:defRPr/>
                      </a:pPr>
                      <a:r>
                        <a:rPr lang="en-US" sz="2025" dirty="0" err="1">
                          <a:solidFill>
                            <a:srgbClr val="000000"/>
                          </a:solidFill>
                          <a:latin typeface="Be Vietnam"/>
                          <a:ea typeface="Be Vietnam"/>
                          <a:cs typeface="Be Vietnam"/>
                          <a:sym typeface="Be Vietnam"/>
                        </a:rPr>
                        <a:t>Đánh</a:t>
                      </a:r>
                      <a:r>
                        <a:rPr lang="en-US" sz="2025" dirty="0">
                          <a:solidFill>
                            <a:srgbClr val="000000"/>
                          </a:solidFill>
                          <a:latin typeface="Be Vietnam"/>
                          <a:ea typeface="Be Vietnam"/>
                          <a:cs typeface="Be Vietnam"/>
                          <a:sym typeface="Be Vietnam"/>
                        </a:rPr>
                        <a:t> </a:t>
                      </a:r>
                      <a:r>
                        <a:rPr lang="en-US" sz="2025" dirty="0" err="1">
                          <a:solidFill>
                            <a:srgbClr val="000000"/>
                          </a:solidFill>
                          <a:latin typeface="Be Vietnam"/>
                          <a:ea typeface="Be Vietnam"/>
                          <a:cs typeface="Be Vietnam"/>
                          <a:sym typeface="Be Vietnam"/>
                        </a:rPr>
                        <a:t>giá</a:t>
                      </a:r>
                      <a:r>
                        <a:rPr lang="en-US" sz="2025" dirty="0">
                          <a:solidFill>
                            <a:srgbClr val="000000"/>
                          </a:solidFill>
                          <a:latin typeface="Be Vietnam"/>
                          <a:ea typeface="Be Vietnam"/>
                          <a:cs typeface="Be Vietnam"/>
                          <a:sym typeface="Be Vietnam"/>
                        </a:rPr>
                        <a:t> </a:t>
                      </a:r>
                      <a:r>
                        <a:rPr lang="en-US" sz="2025" dirty="0" err="1">
                          <a:solidFill>
                            <a:srgbClr val="000000"/>
                          </a:solidFill>
                          <a:latin typeface="Be Vietnam"/>
                          <a:ea typeface="Be Vietnam"/>
                          <a:cs typeface="Be Vietnam"/>
                          <a:sym typeface="Be Vietnam"/>
                        </a:rPr>
                        <a:t>chủ</a:t>
                      </a:r>
                      <a:r>
                        <a:rPr lang="en-US" sz="2025" dirty="0">
                          <a:solidFill>
                            <a:srgbClr val="000000"/>
                          </a:solidFill>
                          <a:latin typeface="Be Vietnam"/>
                          <a:ea typeface="Be Vietnam"/>
                          <a:cs typeface="Be Vietnam"/>
                          <a:sym typeface="Be Vietnam"/>
                        </a:rPr>
                        <a:t> </a:t>
                      </a:r>
                      <a:r>
                        <a:rPr lang="en-US" sz="2025" dirty="0" err="1">
                          <a:solidFill>
                            <a:srgbClr val="000000"/>
                          </a:solidFill>
                          <a:latin typeface="Be Vietnam"/>
                          <a:ea typeface="Be Vietnam"/>
                          <a:cs typeface="Be Vietnam"/>
                          <a:sym typeface="Be Vietnam"/>
                        </a:rPr>
                        <a:t>quan</a:t>
                      </a:r>
                      <a:r>
                        <a:rPr lang="en-US" sz="2025" dirty="0">
                          <a:solidFill>
                            <a:srgbClr val="000000"/>
                          </a:solidFill>
                          <a:latin typeface="Be Vietnam"/>
                          <a:ea typeface="Be Vietnam"/>
                          <a:cs typeface="Be Vietnam"/>
                          <a:sym typeface="Be Vietnam"/>
                        </a:rPr>
                        <a:t> (4-9</a:t>
                      </a:r>
                      <a:r>
                        <a:rPr lang="en-US" sz="2025" dirty="0" smtClean="0">
                          <a:solidFill>
                            <a:srgbClr val="000000"/>
                          </a:solidFill>
                          <a:latin typeface="Be Vietnam"/>
                          <a:ea typeface="Be Vietnam"/>
                          <a:cs typeface="Be Vietnam"/>
                          <a:sym typeface="Be Vietnam"/>
                        </a:rPr>
                        <a:t>)</a:t>
                      </a:r>
                      <a:endParaRPr lang="en-US" sz="1100" dirty="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8ECF4"/>
                    </a:solidFill>
                  </a:tcPr>
                </a:tc>
                <a:tc>
                  <a:txBody>
                    <a:bodyPr/>
                    <a:lstStyle/>
                    <a:p>
                      <a:pPr algn="l">
                        <a:lnSpc>
                          <a:spcPts val="2430"/>
                        </a:lnSpc>
                        <a:defRPr/>
                      </a:pPr>
                      <a:r>
                        <a:rPr lang="en-US" sz="2025" dirty="0" smtClean="0">
                          <a:solidFill>
                            <a:srgbClr val="000000"/>
                          </a:solidFill>
                          <a:latin typeface="Be Vietnam"/>
                          <a:ea typeface="Be Vietnam"/>
                          <a:cs typeface="Be Vietnam"/>
                          <a:sym typeface="Be Vietnam"/>
                        </a:rPr>
                        <a:t>Numerical</a:t>
                      </a:r>
                      <a:endParaRPr lang="en-US" sz="1100" dirty="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8ECF4"/>
                    </a:solidFill>
                  </a:tcPr>
                </a:tc>
                <a:extLst>
                  <a:ext uri="{0D108BD9-81ED-4DB2-BD59-A6C34878D82A}">
                    <a16:rowId xmlns:a16="http://schemas.microsoft.com/office/drawing/2014/main" val="10004"/>
                  </a:ext>
                </a:extLst>
              </a:tr>
              <a:tr h="762000">
                <a:tc>
                  <a:txBody>
                    <a:bodyPr/>
                    <a:lstStyle/>
                    <a:p>
                      <a:pPr algn="l">
                        <a:lnSpc>
                          <a:spcPts val="2430"/>
                        </a:lnSpc>
                        <a:defRPr/>
                      </a:pPr>
                      <a:r>
                        <a:rPr lang="en-US" sz="2025">
                          <a:solidFill>
                            <a:srgbClr val="000000"/>
                          </a:solidFill>
                          <a:latin typeface="Be Vietnam"/>
                          <a:ea typeface="Be Vietnam"/>
                          <a:cs typeface="Be Vietnam"/>
                          <a:sym typeface="Be Vietnam"/>
                        </a:rPr>
                        <a:t>Physical Activity</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7E7"/>
                    </a:solidFill>
                  </a:tcPr>
                </a:tc>
                <a:tc>
                  <a:txBody>
                    <a:bodyPr/>
                    <a:lstStyle/>
                    <a:p>
                      <a:pPr algn="l">
                        <a:lnSpc>
                          <a:spcPts val="2430"/>
                        </a:lnSpc>
                        <a:defRPr/>
                      </a:pPr>
                      <a:r>
                        <a:rPr lang="en-US" sz="2025">
                          <a:solidFill>
                            <a:srgbClr val="000000"/>
                          </a:solidFill>
                          <a:latin typeface="Be Vietnam"/>
                          <a:ea typeface="Be Vietnam"/>
                          <a:cs typeface="Be Vietnam"/>
                          <a:sym typeface="Be Vietnam"/>
                        </a:rPr>
                        <a:t>Số phút hoạt động thể chất mỗi ngày</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7E7"/>
                    </a:solidFill>
                  </a:tcPr>
                </a:tc>
                <a:tc>
                  <a:txBody>
                    <a:bodyPr/>
                    <a:lstStyle/>
                    <a:p>
                      <a:pPr algn="l">
                        <a:lnSpc>
                          <a:spcPts val="2430"/>
                        </a:lnSpc>
                        <a:defRPr/>
                      </a:pPr>
                      <a:r>
                        <a:rPr lang="en-US" sz="2025" dirty="0">
                          <a:solidFill>
                            <a:srgbClr val="000000"/>
                          </a:solidFill>
                          <a:latin typeface="Be Vietnam"/>
                          <a:ea typeface="Be Vietnam"/>
                          <a:cs typeface="Be Vietnam"/>
                          <a:sym typeface="Be Vietnam"/>
                        </a:rPr>
                        <a:t>Numerical</a:t>
                      </a:r>
                      <a:endParaRPr lang="en-US" sz="1100" dirty="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7E7"/>
                    </a:solidFill>
                  </a:tcPr>
                </a:tc>
                <a:extLst>
                  <a:ext uri="{0D108BD9-81ED-4DB2-BD59-A6C34878D82A}">
                    <a16:rowId xmlns:a16="http://schemas.microsoft.com/office/drawing/2014/main" val="10005"/>
                  </a:ext>
                </a:extLst>
              </a:tr>
              <a:tr h="762000">
                <a:tc>
                  <a:txBody>
                    <a:bodyPr/>
                    <a:lstStyle/>
                    <a:p>
                      <a:pPr algn="l">
                        <a:lnSpc>
                          <a:spcPts val="2430"/>
                        </a:lnSpc>
                        <a:defRPr/>
                      </a:pPr>
                      <a:r>
                        <a:rPr lang="en-US" sz="2025">
                          <a:solidFill>
                            <a:srgbClr val="000000"/>
                          </a:solidFill>
                          <a:latin typeface="Be Vietnam"/>
                          <a:ea typeface="Be Vietnam"/>
                          <a:cs typeface="Be Vietnam"/>
                          <a:sym typeface="Be Vietnam"/>
                        </a:rPr>
                        <a:t>Stress Level</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8ECF4"/>
                    </a:solidFill>
                  </a:tcPr>
                </a:tc>
                <a:tc>
                  <a:txBody>
                    <a:bodyPr/>
                    <a:lstStyle/>
                    <a:p>
                      <a:pPr algn="l">
                        <a:lnSpc>
                          <a:spcPts val="2430"/>
                        </a:lnSpc>
                        <a:defRPr/>
                      </a:pPr>
                      <a:r>
                        <a:rPr lang="en-US" sz="2025">
                          <a:solidFill>
                            <a:srgbClr val="000000"/>
                          </a:solidFill>
                          <a:latin typeface="Be Vietnam"/>
                          <a:ea typeface="Be Vietnam"/>
                          <a:cs typeface="Be Vietnam"/>
                          <a:sym typeface="Be Vietnam"/>
                        </a:rPr>
                        <a:t>Mức độ căng thẳng mà người đó cảm nhận (3-8)</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8ECF4"/>
                    </a:solidFill>
                  </a:tcPr>
                </a:tc>
                <a:tc>
                  <a:txBody>
                    <a:bodyPr/>
                    <a:lstStyle/>
                    <a:p>
                      <a:pPr algn="l">
                        <a:lnSpc>
                          <a:spcPts val="2430"/>
                        </a:lnSpc>
                        <a:defRPr/>
                      </a:pPr>
                      <a:r>
                        <a:rPr lang="en-US" sz="2025" dirty="0">
                          <a:solidFill>
                            <a:srgbClr val="000000"/>
                          </a:solidFill>
                          <a:latin typeface="Be Vietnam"/>
                          <a:ea typeface="Be Vietnam"/>
                          <a:cs typeface="Be Vietnam"/>
                          <a:sym typeface="Be Vietnam"/>
                        </a:rPr>
                        <a:t>Numerical</a:t>
                      </a:r>
                      <a:endParaRPr lang="en-US" sz="1100" dirty="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8ECF4"/>
                    </a:solidFill>
                  </a:tcPr>
                </a:tc>
                <a:extLst>
                  <a:ext uri="{0D108BD9-81ED-4DB2-BD59-A6C34878D82A}">
                    <a16:rowId xmlns:a16="http://schemas.microsoft.com/office/drawing/2014/main" val="10006"/>
                  </a:ext>
                </a:extLst>
              </a:tr>
            </a:tbl>
          </a:graphicData>
        </a:graphic>
      </p:graphicFrame>
      <p:grpSp>
        <p:nvGrpSpPr>
          <p:cNvPr id="6" name="Group 6"/>
          <p:cNvGrpSpPr/>
          <p:nvPr/>
        </p:nvGrpSpPr>
        <p:grpSpPr>
          <a:xfrm>
            <a:off x="857250" y="4041800"/>
            <a:ext cx="4225527" cy="14288"/>
            <a:chOff x="0" y="0"/>
            <a:chExt cx="5634036" cy="19050"/>
          </a:xfrm>
        </p:grpSpPr>
        <p:sp>
          <p:nvSpPr>
            <p:cNvPr id="7" name="Freeform 7"/>
            <p:cNvSpPr/>
            <p:nvPr/>
          </p:nvSpPr>
          <p:spPr>
            <a:xfrm>
              <a:off x="0" y="0"/>
              <a:ext cx="5633974" cy="19050"/>
            </a:xfrm>
            <a:custGeom>
              <a:avLst/>
              <a:gdLst/>
              <a:ahLst/>
              <a:cxnLst/>
              <a:rect l="l" t="t" r="r" b="b"/>
              <a:pathLst>
                <a:path w="5633974" h="19050">
                  <a:moveTo>
                    <a:pt x="0" y="0"/>
                  </a:moveTo>
                  <a:lnTo>
                    <a:pt x="5633974" y="0"/>
                  </a:lnTo>
                  <a:lnTo>
                    <a:pt x="5633974" y="19050"/>
                  </a:lnTo>
                  <a:lnTo>
                    <a:pt x="0" y="19050"/>
                  </a:lnTo>
                  <a:close/>
                </a:path>
              </a:pathLst>
            </a:custGeom>
            <a:solidFill>
              <a:srgbClr val="475569"/>
            </a:solidFill>
            <a:ln w="12700">
              <a:solidFill>
                <a:srgbClr val="000000"/>
              </a:solidFill>
            </a:ln>
          </p:spPr>
        </p:sp>
      </p:grpSp>
      <p:grpSp>
        <p:nvGrpSpPr>
          <p:cNvPr id="8" name="Group 8"/>
          <p:cNvGrpSpPr/>
          <p:nvPr/>
        </p:nvGrpSpPr>
        <p:grpSpPr>
          <a:xfrm>
            <a:off x="5082777" y="4041800"/>
            <a:ext cx="7793607" cy="14288"/>
            <a:chOff x="0" y="0"/>
            <a:chExt cx="10391476" cy="19050"/>
          </a:xfrm>
        </p:grpSpPr>
        <p:sp>
          <p:nvSpPr>
            <p:cNvPr id="9" name="Freeform 9"/>
            <p:cNvSpPr/>
            <p:nvPr/>
          </p:nvSpPr>
          <p:spPr>
            <a:xfrm>
              <a:off x="0" y="0"/>
              <a:ext cx="10391521" cy="19050"/>
            </a:xfrm>
            <a:custGeom>
              <a:avLst/>
              <a:gdLst/>
              <a:ahLst/>
              <a:cxnLst/>
              <a:rect l="l" t="t" r="r" b="b"/>
              <a:pathLst>
                <a:path w="10391521" h="19050">
                  <a:moveTo>
                    <a:pt x="0" y="0"/>
                  </a:moveTo>
                  <a:lnTo>
                    <a:pt x="10391521" y="0"/>
                  </a:lnTo>
                  <a:lnTo>
                    <a:pt x="10391521" y="19050"/>
                  </a:lnTo>
                  <a:lnTo>
                    <a:pt x="0" y="19050"/>
                  </a:lnTo>
                  <a:close/>
                </a:path>
              </a:pathLst>
            </a:custGeom>
            <a:solidFill>
              <a:srgbClr val="475569"/>
            </a:solidFill>
            <a:ln w="12700">
              <a:solidFill>
                <a:srgbClr val="000000"/>
              </a:solidFill>
            </a:ln>
          </p:spPr>
        </p:sp>
      </p:grpSp>
      <p:grpSp>
        <p:nvGrpSpPr>
          <p:cNvPr id="10" name="Group 10"/>
          <p:cNvGrpSpPr/>
          <p:nvPr/>
        </p:nvGrpSpPr>
        <p:grpSpPr>
          <a:xfrm>
            <a:off x="12876386" y="4041800"/>
            <a:ext cx="4554363" cy="14288"/>
            <a:chOff x="0" y="0"/>
            <a:chExt cx="6072484" cy="19050"/>
          </a:xfrm>
        </p:grpSpPr>
        <p:sp>
          <p:nvSpPr>
            <p:cNvPr id="11" name="Freeform 11"/>
            <p:cNvSpPr/>
            <p:nvPr/>
          </p:nvSpPr>
          <p:spPr>
            <a:xfrm>
              <a:off x="0" y="0"/>
              <a:ext cx="6072505" cy="19050"/>
            </a:xfrm>
            <a:custGeom>
              <a:avLst/>
              <a:gdLst/>
              <a:ahLst/>
              <a:cxnLst/>
              <a:rect l="l" t="t" r="r" b="b"/>
              <a:pathLst>
                <a:path w="6072505" h="19050">
                  <a:moveTo>
                    <a:pt x="0" y="0"/>
                  </a:moveTo>
                  <a:lnTo>
                    <a:pt x="6072505" y="0"/>
                  </a:lnTo>
                  <a:lnTo>
                    <a:pt x="6072505" y="19050"/>
                  </a:lnTo>
                  <a:lnTo>
                    <a:pt x="0" y="19050"/>
                  </a:lnTo>
                  <a:close/>
                </a:path>
              </a:pathLst>
            </a:custGeom>
            <a:solidFill>
              <a:srgbClr val="475569"/>
            </a:solidFill>
            <a:ln w="12700">
              <a:solidFill>
                <a:srgbClr val="000000"/>
              </a:solidFill>
            </a:ln>
          </p:spPr>
        </p:sp>
      </p:grpSp>
      <p:grpSp>
        <p:nvGrpSpPr>
          <p:cNvPr id="12" name="Group 12"/>
          <p:cNvGrpSpPr/>
          <p:nvPr/>
        </p:nvGrpSpPr>
        <p:grpSpPr>
          <a:xfrm>
            <a:off x="857250" y="4813324"/>
            <a:ext cx="4225527" cy="14288"/>
            <a:chOff x="0" y="0"/>
            <a:chExt cx="5634036" cy="19050"/>
          </a:xfrm>
        </p:grpSpPr>
        <p:sp>
          <p:nvSpPr>
            <p:cNvPr id="13" name="Freeform 13"/>
            <p:cNvSpPr/>
            <p:nvPr/>
          </p:nvSpPr>
          <p:spPr>
            <a:xfrm>
              <a:off x="0" y="0"/>
              <a:ext cx="5633974" cy="19050"/>
            </a:xfrm>
            <a:custGeom>
              <a:avLst/>
              <a:gdLst/>
              <a:ahLst/>
              <a:cxnLst/>
              <a:rect l="l" t="t" r="r" b="b"/>
              <a:pathLst>
                <a:path w="5633974" h="19050">
                  <a:moveTo>
                    <a:pt x="0" y="0"/>
                  </a:moveTo>
                  <a:lnTo>
                    <a:pt x="5633974" y="0"/>
                  </a:lnTo>
                  <a:lnTo>
                    <a:pt x="5633974" y="19050"/>
                  </a:lnTo>
                  <a:lnTo>
                    <a:pt x="0" y="19050"/>
                  </a:lnTo>
                  <a:close/>
                </a:path>
              </a:pathLst>
            </a:custGeom>
            <a:solidFill>
              <a:srgbClr val="475569"/>
            </a:solidFill>
            <a:ln w="12700">
              <a:solidFill>
                <a:srgbClr val="000000"/>
              </a:solidFill>
            </a:ln>
          </p:spPr>
        </p:sp>
      </p:grpSp>
      <p:grpSp>
        <p:nvGrpSpPr>
          <p:cNvPr id="14" name="Group 14"/>
          <p:cNvGrpSpPr/>
          <p:nvPr/>
        </p:nvGrpSpPr>
        <p:grpSpPr>
          <a:xfrm>
            <a:off x="5082777" y="4813324"/>
            <a:ext cx="7793607" cy="14288"/>
            <a:chOff x="0" y="0"/>
            <a:chExt cx="10391476" cy="19050"/>
          </a:xfrm>
        </p:grpSpPr>
        <p:sp>
          <p:nvSpPr>
            <p:cNvPr id="15" name="Freeform 15"/>
            <p:cNvSpPr/>
            <p:nvPr/>
          </p:nvSpPr>
          <p:spPr>
            <a:xfrm>
              <a:off x="0" y="0"/>
              <a:ext cx="10391521" cy="19050"/>
            </a:xfrm>
            <a:custGeom>
              <a:avLst/>
              <a:gdLst/>
              <a:ahLst/>
              <a:cxnLst/>
              <a:rect l="l" t="t" r="r" b="b"/>
              <a:pathLst>
                <a:path w="10391521" h="19050">
                  <a:moveTo>
                    <a:pt x="0" y="0"/>
                  </a:moveTo>
                  <a:lnTo>
                    <a:pt x="10391521" y="0"/>
                  </a:lnTo>
                  <a:lnTo>
                    <a:pt x="10391521" y="19050"/>
                  </a:lnTo>
                  <a:lnTo>
                    <a:pt x="0" y="19050"/>
                  </a:lnTo>
                  <a:close/>
                </a:path>
              </a:pathLst>
            </a:custGeom>
            <a:solidFill>
              <a:srgbClr val="475569"/>
            </a:solidFill>
            <a:ln w="12700">
              <a:solidFill>
                <a:srgbClr val="000000"/>
              </a:solidFill>
            </a:ln>
          </p:spPr>
        </p:sp>
      </p:grpSp>
      <p:grpSp>
        <p:nvGrpSpPr>
          <p:cNvPr id="16" name="Group 16"/>
          <p:cNvGrpSpPr/>
          <p:nvPr/>
        </p:nvGrpSpPr>
        <p:grpSpPr>
          <a:xfrm>
            <a:off x="12876386" y="4813324"/>
            <a:ext cx="4554363" cy="14288"/>
            <a:chOff x="0" y="0"/>
            <a:chExt cx="6072484" cy="19050"/>
          </a:xfrm>
        </p:grpSpPr>
        <p:sp>
          <p:nvSpPr>
            <p:cNvPr id="17" name="Freeform 17"/>
            <p:cNvSpPr/>
            <p:nvPr/>
          </p:nvSpPr>
          <p:spPr>
            <a:xfrm>
              <a:off x="0" y="0"/>
              <a:ext cx="6072505" cy="19050"/>
            </a:xfrm>
            <a:custGeom>
              <a:avLst/>
              <a:gdLst/>
              <a:ahLst/>
              <a:cxnLst/>
              <a:rect l="l" t="t" r="r" b="b"/>
              <a:pathLst>
                <a:path w="6072505" h="19050">
                  <a:moveTo>
                    <a:pt x="0" y="0"/>
                  </a:moveTo>
                  <a:lnTo>
                    <a:pt x="6072505" y="0"/>
                  </a:lnTo>
                  <a:lnTo>
                    <a:pt x="6072505" y="19050"/>
                  </a:lnTo>
                  <a:lnTo>
                    <a:pt x="0" y="19050"/>
                  </a:lnTo>
                  <a:close/>
                </a:path>
              </a:pathLst>
            </a:custGeom>
            <a:solidFill>
              <a:srgbClr val="475569"/>
            </a:solidFill>
            <a:ln w="12700">
              <a:solidFill>
                <a:srgbClr val="000000"/>
              </a:solidFill>
            </a:ln>
          </p:spPr>
        </p:sp>
      </p:grpSp>
      <p:grpSp>
        <p:nvGrpSpPr>
          <p:cNvPr id="18" name="Group 18"/>
          <p:cNvGrpSpPr/>
          <p:nvPr/>
        </p:nvGrpSpPr>
        <p:grpSpPr>
          <a:xfrm>
            <a:off x="857250" y="5584850"/>
            <a:ext cx="4225527" cy="14288"/>
            <a:chOff x="0" y="0"/>
            <a:chExt cx="5634036" cy="19050"/>
          </a:xfrm>
        </p:grpSpPr>
        <p:sp>
          <p:nvSpPr>
            <p:cNvPr id="19" name="Freeform 19"/>
            <p:cNvSpPr/>
            <p:nvPr/>
          </p:nvSpPr>
          <p:spPr>
            <a:xfrm>
              <a:off x="0" y="0"/>
              <a:ext cx="5633974" cy="19050"/>
            </a:xfrm>
            <a:custGeom>
              <a:avLst/>
              <a:gdLst/>
              <a:ahLst/>
              <a:cxnLst/>
              <a:rect l="l" t="t" r="r" b="b"/>
              <a:pathLst>
                <a:path w="5633974" h="19050">
                  <a:moveTo>
                    <a:pt x="0" y="0"/>
                  </a:moveTo>
                  <a:lnTo>
                    <a:pt x="5633974" y="0"/>
                  </a:lnTo>
                  <a:lnTo>
                    <a:pt x="5633974" y="19050"/>
                  </a:lnTo>
                  <a:lnTo>
                    <a:pt x="0" y="19050"/>
                  </a:lnTo>
                  <a:close/>
                </a:path>
              </a:pathLst>
            </a:custGeom>
            <a:solidFill>
              <a:srgbClr val="475569"/>
            </a:solidFill>
            <a:ln w="12700">
              <a:solidFill>
                <a:srgbClr val="000000"/>
              </a:solidFill>
            </a:ln>
          </p:spPr>
        </p:sp>
      </p:grpSp>
      <p:grpSp>
        <p:nvGrpSpPr>
          <p:cNvPr id="20" name="Group 20"/>
          <p:cNvGrpSpPr/>
          <p:nvPr/>
        </p:nvGrpSpPr>
        <p:grpSpPr>
          <a:xfrm>
            <a:off x="5082777" y="5584850"/>
            <a:ext cx="7793607" cy="14288"/>
            <a:chOff x="0" y="0"/>
            <a:chExt cx="10391476" cy="19050"/>
          </a:xfrm>
        </p:grpSpPr>
        <p:sp>
          <p:nvSpPr>
            <p:cNvPr id="21" name="Freeform 21"/>
            <p:cNvSpPr/>
            <p:nvPr/>
          </p:nvSpPr>
          <p:spPr>
            <a:xfrm>
              <a:off x="0" y="0"/>
              <a:ext cx="10391521" cy="19050"/>
            </a:xfrm>
            <a:custGeom>
              <a:avLst/>
              <a:gdLst/>
              <a:ahLst/>
              <a:cxnLst/>
              <a:rect l="l" t="t" r="r" b="b"/>
              <a:pathLst>
                <a:path w="10391521" h="19050">
                  <a:moveTo>
                    <a:pt x="0" y="0"/>
                  </a:moveTo>
                  <a:lnTo>
                    <a:pt x="10391521" y="0"/>
                  </a:lnTo>
                  <a:lnTo>
                    <a:pt x="10391521" y="19050"/>
                  </a:lnTo>
                  <a:lnTo>
                    <a:pt x="0" y="19050"/>
                  </a:lnTo>
                  <a:close/>
                </a:path>
              </a:pathLst>
            </a:custGeom>
            <a:solidFill>
              <a:srgbClr val="475569"/>
            </a:solidFill>
            <a:ln w="12700">
              <a:solidFill>
                <a:srgbClr val="000000"/>
              </a:solidFill>
            </a:ln>
          </p:spPr>
        </p:sp>
      </p:grpSp>
      <p:grpSp>
        <p:nvGrpSpPr>
          <p:cNvPr id="22" name="Group 22"/>
          <p:cNvGrpSpPr/>
          <p:nvPr/>
        </p:nvGrpSpPr>
        <p:grpSpPr>
          <a:xfrm>
            <a:off x="12876386" y="5584850"/>
            <a:ext cx="4554363" cy="14288"/>
            <a:chOff x="0" y="0"/>
            <a:chExt cx="6072484" cy="19050"/>
          </a:xfrm>
        </p:grpSpPr>
        <p:sp>
          <p:nvSpPr>
            <p:cNvPr id="23" name="Freeform 23"/>
            <p:cNvSpPr/>
            <p:nvPr/>
          </p:nvSpPr>
          <p:spPr>
            <a:xfrm>
              <a:off x="0" y="0"/>
              <a:ext cx="6072505" cy="19050"/>
            </a:xfrm>
            <a:custGeom>
              <a:avLst/>
              <a:gdLst/>
              <a:ahLst/>
              <a:cxnLst/>
              <a:rect l="l" t="t" r="r" b="b"/>
              <a:pathLst>
                <a:path w="6072505" h="19050">
                  <a:moveTo>
                    <a:pt x="0" y="0"/>
                  </a:moveTo>
                  <a:lnTo>
                    <a:pt x="6072505" y="0"/>
                  </a:lnTo>
                  <a:lnTo>
                    <a:pt x="6072505" y="19050"/>
                  </a:lnTo>
                  <a:lnTo>
                    <a:pt x="0" y="19050"/>
                  </a:lnTo>
                  <a:close/>
                </a:path>
              </a:pathLst>
            </a:custGeom>
            <a:solidFill>
              <a:srgbClr val="475569"/>
            </a:solidFill>
            <a:ln w="12700">
              <a:solidFill>
                <a:srgbClr val="000000"/>
              </a:solidFill>
            </a:ln>
          </p:spPr>
        </p:sp>
      </p:grpSp>
      <p:grpSp>
        <p:nvGrpSpPr>
          <p:cNvPr id="24" name="Group 24"/>
          <p:cNvGrpSpPr/>
          <p:nvPr/>
        </p:nvGrpSpPr>
        <p:grpSpPr>
          <a:xfrm>
            <a:off x="857250" y="6356374"/>
            <a:ext cx="4225527" cy="14288"/>
            <a:chOff x="0" y="0"/>
            <a:chExt cx="5634036" cy="19050"/>
          </a:xfrm>
        </p:grpSpPr>
        <p:sp>
          <p:nvSpPr>
            <p:cNvPr id="25" name="Freeform 25"/>
            <p:cNvSpPr/>
            <p:nvPr/>
          </p:nvSpPr>
          <p:spPr>
            <a:xfrm>
              <a:off x="0" y="0"/>
              <a:ext cx="5633974" cy="19050"/>
            </a:xfrm>
            <a:custGeom>
              <a:avLst/>
              <a:gdLst/>
              <a:ahLst/>
              <a:cxnLst/>
              <a:rect l="l" t="t" r="r" b="b"/>
              <a:pathLst>
                <a:path w="5633974" h="19050">
                  <a:moveTo>
                    <a:pt x="0" y="0"/>
                  </a:moveTo>
                  <a:lnTo>
                    <a:pt x="5633974" y="0"/>
                  </a:lnTo>
                  <a:lnTo>
                    <a:pt x="5633974" y="19050"/>
                  </a:lnTo>
                  <a:lnTo>
                    <a:pt x="0" y="19050"/>
                  </a:lnTo>
                  <a:close/>
                </a:path>
              </a:pathLst>
            </a:custGeom>
            <a:solidFill>
              <a:srgbClr val="475569"/>
            </a:solidFill>
            <a:ln w="12700">
              <a:solidFill>
                <a:srgbClr val="000000"/>
              </a:solidFill>
            </a:ln>
          </p:spPr>
        </p:sp>
      </p:grpSp>
      <p:grpSp>
        <p:nvGrpSpPr>
          <p:cNvPr id="26" name="Group 26"/>
          <p:cNvGrpSpPr/>
          <p:nvPr/>
        </p:nvGrpSpPr>
        <p:grpSpPr>
          <a:xfrm>
            <a:off x="5082777" y="6356374"/>
            <a:ext cx="7793607" cy="14288"/>
            <a:chOff x="0" y="0"/>
            <a:chExt cx="10391476" cy="19050"/>
          </a:xfrm>
        </p:grpSpPr>
        <p:sp>
          <p:nvSpPr>
            <p:cNvPr id="27" name="Freeform 27"/>
            <p:cNvSpPr/>
            <p:nvPr/>
          </p:nvSpPr>
          <p:spPr>
            <a:xfrm>
              <a:off x="0" y="0"/>
              <a:ext cx="10391521" cy="19050"/>
            </a:xfrm>
            <a:custGeom>
              <a:avLst/>
              <a:gdLst/>
              <a:ahLst/>
              <a:cxnLst/>
              <a:rect l="l" t="t" r="r" b="b"/>
              <a:pathLst>
                <a:path w="10391521" h="19050">
                  <a:moveTo>
                    <a:pt x="0" y="0"/>
                  </a:moveTo>
                  <a:lnTo>
                    <a:pt x="10391521" y="0"/>
                  </a:lnTo>
                  <a:lnTo>
                    <a:pt x="10391521" y="19050"/>
                  </a:lnTo>
                  <a:lnTo>
                    <a:pt x="0" y="19050"/>
                  </a:lnTo>
                  <a:close/>
                </a:path>
              </a:pathLst>
            </a:custGeom>
            <a:solidFill>
              <a:srgbClr val="475569"/>
            </a:solidFill>
            <a:ln w="12700">
              <a:solidFill>
                <a:srgbClr val="000000"/>
              </a:solidFill>
            </a:ln>
          </p:spPr>
        </p:sp>
      </p:grpSp>
      <p:grpSp>
        <p:nvGrpSpPr>
          <p:cNvPr id="28" name="Group 28"/>
          <p:cNvGrpSpPr/>
          <p:nvPr/>
        </p:nvGrpSpPr>
        <p:grpSpPr>
          <a:xfrm>
            <a:off x="12876386" y="6356374"/>
            <a:ext cx="4554363" cy="14288"/>
            <a:chOff x="0" y="0"/>
            <a:chExt cx="6072484" cy="19050"/>
          </a:xfrm>
        </p:grpSpPr>
        <p:sp>
          <p:nvSpPr>
            <p:cNvPr id="29" name="Freeform 29"/>
            <p:cNvSpPr/>
            <p:nvPr/>
          </p:nvSpPr>
          <p:spPr>
            <a:xfrm>
              <a:off x="0" y="0"/>
              <a:ext cx="6072505" cy="19050"/>
            </a:xfrm>
            <a:custGeom>
              <a:avLst/>
              <a:gdLst/>
              <a:ahLst/>
              <a:cxnLst/>
              <a:rect l="l" t="t" r="r" b="b"/>
              <a:pathLst>
                <a:path w="6072505" h="19050">
                  <a:moveTo>
                    <a:pt x="0" y="0"/>
                  </a:moveTo>
                  <a:lnTo>
                    <a:pt x="6072505" y="0"/>
                  </a:lnTo>
                  <a:lnTo>
                    <a:pt x="6072505" y="19050"/>
                  </a:lnTo>
                  <a:lnTo>
                    <a:pt x="0" y="19050"/>
                  </a:lnTo>
                  <a:close/>
                </a:path>
              </a:pathLst>
            </a:custGeom>
            <a:solidFill>
              <a:srgbClr val="475569"/>
            </a:solidFill>
            <a:ln w="12700">
              <a:solidFill>
                <a:srgbClr val="000000"/>
              </a:solidFill>
            </a:ln>
          </p:spPr>
        </p:sp>
      </p:grpSp>
      <p:grpSp>
        <p:nvGrpSpPr>
          <p:cNvPr id="30" name="Group 30"/>
          <p:cNvGrpSpPr/>
          <p:nvPr/>
        </p:nvGrpSpPr>
        <p:grpSpPr>
          <a:xfrm>
            <a:off x="857250" y="7127900"/>
            <a:ext cx="4225527" cy="14288"/>
            <a:chOff x="0" y="0"/>
            <a:chExt cx="5634036" cy="19050"/>
          </a:xfrm>
        </p:grpSpPr>
        <p:sp>
          <p:nvSpPr>
            <p:cNvPr id="31" name="Freeform 31"/>
            <p:cNvSpPr/>
            <p:nvPr/>
          </p:nvSpPr>
          <p:spPr>
            <a:xfrm>
              <a:off x="0" y="0"/>
              <a:ext cx="5633974" cy="19050"/>
            </a:xfrm>
            <a:custGeom>
              <a:avLst/>
              <a:gdLst/>
              <a:ahLst/>
              <a:cxnLst/>
              <a:rect l="l" t="t" r="r" b="b"/>
              <a:pathLst>
                <a:path w="5633974" h="19050">
                  <a:moveTo>
                    <a:pt x="0" y="0"/>
                  </a:moveTo>
                  <a:lnTo>
                    <a:pt x="5633974" y="0"/>
                  </a:lnTo>
                  <a:lnTo>
                    <a:pt x="5633974" y="19050"/>
                  </a:lnTo>
                  <a:lnTo>
                    <a:pt x="0" y="19050"/>
                  </a:lnTo>
                  <a:close/>
                </a:path>
              </a:pathLst>
            </a:custGeom>
            <a:solidFill>
              <a:srgbClr val="475569"/>
            </a:solidFill>
            <a:ln w="12700">
              <a:solidFill>
                <a:srgbClr val="000000"/>
              </a:solidFill>
            </a:ln>
          </p:spPr>
        </p:sp>
      </p:grpSp>
      <p:grpSp>
        <p:nvGrpSpPr>
          <p:cNvPr id="32" name="Group 32"/>
          <p:cNvGrpSpPr/>
          <p:nvPr/>
        </p:nvGrpSpPr>
        <p:grpSpPr>
          <a:xfrm>
            <a:off x="5082777" y="7127900"/>
            <a:ext cx="7793607" cy="14288"/>
            <a:chOff x="0" y="0"/>
            <a:chExt cx="10391476" cy="19050"/>
          </a:xfrm>
        </p:grpSpPr>
        <p:sp>
          <p:nvSpPr>
            <p:cNvPr id="33" name="Freeform 33"/>
            <p:cNvSpPr/>
            <p:nvPr/>
          </p:nvSpPr>
          <p:spPr>
            <a:xfrm>
              <a:off x="0" y="0"/>
              <a:ext cx="10391521" cy="19050"/>
            </a:xfrm>
            <a:custGeom>
              <a:avLst/>
              <a:gdLst/>
              <a:ahLst/>
              <a:cxnLst/>
              <a:rect l="l" t="t" r="r" b="b"/>
              <a:pathLst>
                <a:path w="10391521" h="19050">
                  <a:moveTo>
                    <a:pt x="0" y="0"/>
                  </a:moveTo>
                  <a:lnTo>
                    <a:pt x="10391521" y="0"/>
                  </a:lnTo>
                  <a:lnTo>
                    <a:pt x="10391521" y="19050"/>
                  </a:lnTo>
                  <a:lnTo>
                    <a:pt x="0" y="19050"/>
                  </a:lnTo>
                  <a:close/>
                </a:path>
              </a:pathLst>
            </a:custGeom>
            <a:solidFill>
              <a:srgbClr val="475569"/>
            </a:solidFill>
            <a:ln w="12700">
              <a:solidFill>
                <a:srgbClr val="000000"/>
              </a:solidFill>
            </a:ln>
          </p:spPr>
        </p:sp>
      </p:grpSp>
      <p:grpSp>
        <p:nvGrpSpPr>
          <p:cNvPr id="34" name="Group 34"/>
          <p:cNvGrpSpPr/>
          <p:nvPr/>
        </p:nvGrpSpPr>
        <p:grpSpPr>
          <a:xfrm>
            <a:off x="12876386" y="7127900"/>
            <a:ext cx="4554363" cy="14288"/>
            <a:chOff x="0" y="0"/>
            <a:chExt cx="6072484" cy="19050"/>
          </a:xfrm>
        </p:grpSpPr>
        <p:sp>
          <p:nvSpPr>
            <p:cNvPr id="35" name="Freeform 35"/>
            <p:cNvSpPr/>
            <p:nvPr/>
          </p:nvSpPr>
          <p:spPr>
            <a:xfrm>
              <a:off x="0" y="0"/>
              <a:ext cx="6072505" cy="19050"/>
            </a:xfrm>
            <a:custGeom>
              <a:avLst/>
              <a:gdLst/>
              <a:ahLst/>
              <a:cxnLst/>
              <a:rect l="l" t="t" r="r" b="b"/>
              <a:pathLst>
                <a:path w="6072505" h="19050">
                  <a:moveTo>
                    <a:pt x="0" y="0"/>
                  </a:moveTo>
                  <a:lnTo>
                    <a:pt x="6072505" y="0"/>
                  </a:lnTo>
                  <a:lnTo>
                    <a:pt x="6072505" y="19050"/>
                  </a:lnTo>
                  <a:lnTo>
                    <a:pt x="0" y="19050"/>
                  </a:lnTo>
                  <a:close/>
                </a:path>
              </a:pathLst>
            </a:custGeom>
            <a:solidFill>
              <a:srgbClr val="475569"/>
            </a:solidFill>
            <a:ln w="12700">
              <a:solidFill>
                <a:srgbClr val="000000"/>
              </a:solidFill>
            </a:ln>
          </p:spPr>
        </p:sp>
      </p:grpSp>
      <p:grpSp>
        <p:nvGrpSpPr>
          <p:cNvPr id="36" name="Group 36"/>
          <p:cNvGrpSpPr/>
          <p:nvPr/>
        </p:nvGrpSpPr>
        <p:grpSpPr>
          <a:xfrm>
            <a:off x="857250" y="7899425"/>
            <a:ext cx="4225527" cy="14288"/>
            <a:chOff x="0" y="0"/>
            <a:chExt cx="5634036" cy="19050"/>
          </a:xfrm>
        </p:grpSpPr>
        <p:sp>
          <p:nvSpPr>
            <p:cNvPr id="37" name="Freeform 37"/>
            <p:cNvSpPr/>
            <p:nvPr/>
          </p:nvSpPr>
          <p:spPr>
            <a:xfrm>
              <a:off x="0" y="0"/>
              <a:ext cx="5633974" cy="19050"/>
            </a:xfrm>
            <a:custGeom>
              <a:avLst/>
              <a:gdLst/>
              <a:ahLst/>
              <a:cxnLst/>
              <a:rect l="l" t="t" r="r" b="b"/>
              <a:pathLst>
                <a:path w="5633974" h="19050">
                  <a:moveTo>
                    <a:pt x="0" y="0"/>
                  </a:moveTo>
                  <a:lnTo>
                    <a:pt x="5633974" y="0"/>
                  </a:lnTo>
                  <a:lnTo>
                    <a:pt x="5633974" y="19050"/>
                  </a:lnTo>
                  <a:lnTo>
                    <a:pt x="0" y="19050"/>
                  </a:lnTo>
                  <a:close/>
                </a:path>
              </a:pathLst>
            </a:custGeom>
            <a:solidFill>
              <a:srgbClr val="475569"/>
            </a:solidFill>
            <a:ln w="12700">
              <a:solidFill>
                <a:srgbClr val="000000"/>
              </a:solidFill>
            </a:ln>
          </p:spPr>
        </p:sp>
      </p:grpSp>
      <p:grpSp>
        <p:nvGrpSpPr>
          <p:cNvPr id="38" name="Group 38"/>
          <p:cNvGrpSpPr/>
          <p:nvPr/>
        </p:nvGrpSpPr>
        <p:grpSpPr>
          <a:xfrm>
            <a:off x="5082777" y="7899425"/>
            <a:ext cx="7793607" cy="14288"/>
            <a:chOff x="0" y="0"/>
            <a:chExt cx="10391476" cy="19050"/>
          </a:xfrm>
        </p:grpSpPr>
        <p:sp>
          <p:nvSpPr>
            <p:cNvPr id="39" name="Freeform 39"/>
            <p:cNvSpPr/>
            <p:nvPr/>
          </p:nvSpPr>
          <p:spPr>
            <a:xfrm>
              <a:off x="0" y="0"/>
              <a:ext cx="10391521" cy="19050"/>
            </a:xfrm>
            <a:custGeom>
              <a:avLst/>
              <a:gdLst/>
              <a:ahLst/>
              <a:cxnLst/>
              <a:rect l="l" t="t" r="r" b="b"/>
              <a:pathLst>
                <a:path w="10391521" h="19050">
                  <a:moveTo>
                    <a:pt x="0" y="0"/>
                  </a:moveTo>
                  <a:lnTo>
                    <a:pt x="10391521" y="0"/>
                  </a:lnTo>
                  <a:lnTo>
                    <a:pt x="10391521" y="19050"/>
                  </a:lnTo>
                  <a:lnTo>
                    <a:pt x="0" y="19050"/>
                  </a:lnTo>
                  <a:close/>
                </a:path>
              </a:pathLst>
            </a:custGeom>
            <a:solidFill>
              <a:srgbClr val="475569"/>
            </a:solidFill>
            <a:ln w="12700">
              <a:solidFill>
                <a:srgbClr val="000000"/>
              </a:solidFill>
            </a:ln>
          </p:spPr>
        </p:sp>
      </p:grpSp>
      <p:grpSp>
        <p:nvGrpSpPr>
          <p:cNvPr id="40" name="Group 40"/>
          <p:cNvGrpSpPr/>
          <p:nvPr/>
        </p:nvGrpSpPr>
        <p:grpSpPr>
          <a:xfrm>
            <a:off x="12876386" y="7899425"/>
            <a:ext cx="4554363" cy="14288"/>
            <a:chOff x="0" y="0"/>
            <a:chExt cx="6072484" cy="19050"/>
          </a:xfrm>
        </p:grpSpPr>
        <p:sp>
          <p:nvSpPr>
            <p:cNvPr id="41" name="Freeform 41"/>
            <p:cNvSpPr/>
            <p:nvPr/>
          </p:nvSpPr>
          <p:spPr>
            <a:xfrm>
              <a:off x="0" y="0"/>
              <a:ext cx="6072505" cy="19050"/>
            </a:xfrm>
            <a:custGeom>
              <a:avLst/>
              <a:gdLst/>
              <a:ahLst/>
              <a:cxnLst/>
              <a:rect l="l" t="t" r="r" b="b"/>
              <a:pathLst>
                <a:path w="6072505" h="19050">
                  <a:moveTo>
                    <a:pt x="0" y="0"/>
                  </a:moveTo>
                  <a:lnTo>
                    <a:pt x="6072505" y="0"/>
                  </a:lnTo>
                  <a:lnTo>
                    <a:pt x="6072505" y="19050"/>
                  </a:lnTo>
                  <a:lnTo>
                    <a:pt x="0" y="19050"/>
                  </a:lnTo>
                  <a:close/>
                </a:path>
              </a:pathLst>
            </a:custGeom>
            <a:solidFill>
              <a:srgbClr val="475569"/>
            </a:solidFill>
            <a:ln w="12700">
              <a:solidFill>
                <a:srgbClr val="000000"/>
              </a:solidFill>
            </a:ln>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AFC"/>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4077498086"/>
              </p:ext>
            </p:extLst>
          </p:nvPr>
        </p:nvGraphicFramePr>
        <p:xfrm>
          <a:off x="857250" y="2534467"/>
          <a:ext cx="16554450" cy="5334000"/>
        </p:xfrm>
        <a:graphic>
          <a:graphicData uri="http://schemas.openxmlformats.org/drawingml/2006/table">
            <a:tbl>
              <a:tblPr/>
              <a:tblGrid>
                <a:gridCol w="4227348">
                  <a:extLst>
                    <a:ext uri="{9D8B030D-6E8A-4147-A177-3AD203B41FA5}">
                      <a16:colId xmlns:a16="http://schemas.microsoft.com/office/drawing/2014/main" val="20000"/>
                    </a:ext>
                  </a:extLst>
                </a:gridCol>
                <a:gridCol w="7772986">
                  <a:extLst>
                    <a:ext uri="{9D8B030D-6E8A-4147-A177-3AD203B41FA5}">
                      <a16:colId xmlns:a16="http://schemas.microsoft.com/office/drawing/2014/main" val="20001"/>
                    </a:ext>
                  </a:extLst>
                </a:gridCol>
                <a:gridCol w="4554116">
                  <a:extLst>
                    <a:ext uri="{9D8B030D-6E8A-4147-A177-3AD203B41FA5}">
                      <a16:colId xmlns:a16="http://schemas.microsoft.com/office/drawing/2014/main" val="20002"/>
                    </a:ext>
                  </a:extLst>
                </a:gridCol>
              </a:tblGrid>
              <a:tr h="762000">
                <a:tc>
                  <a:txBody>
                    <a:bodyPr/>
                    <a:lstStyle/>
                    <a:p>
                      <a:pPr algn="l">
                        <a:lnSpc>
                          <a:spcPts val="2430"/>
                        </a:lnSpc>
                        <a:defRPr/>
                      </a:pPr>
                      <a:r>
                        <a:rPr lang="en-US" sz="2025" b="1">
                          <a:solidFill>
                            <a:srgbClr val="000000"/>
                          </a:solidFill>
                          <a:latin typeface="Be Vietnam Ultra-Bold"/>
                          <a:ea typeface="Be Vietnam Ultra-Bold"/>
                          <a:cs typeface="Be Vietnam Ultra-Bold"/>
                          <a:sym typeface="Be Vietnam Ultra-Bold"/>
                        </a:rPr>
                        <a:t>Tên thuộc tính</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419E"/>
                    </a:solidFill>
                  </a:tcPr>
                </a:tc>
                <a:tc>
                  <a:txBody>
                    <a:bodyPr/>
                    <a:lstStyle/>
                    <a:p>
                      <a:pPr algn="l">
                        <a:lnSpc>
                          <a:spcPts val="2430"/>
                        </a:lnSpc>
                        <a:defRPr/>
                      </a:pPr>
                      <a:r>
                        <a:rPr lang="en-US" sz="2025" b="1">
                          <a:solidFill>
                            <a:srgbClr val="000000"/>
                          </a:solidFill>
                          <a:latin typeface="Be Vietnam Ultra-Bold"/>
                          <a:ea typeface="Be Vietnam Ultra-Bold"/>
                          <a:cs typeface="Be Vietnam Ultra-Bold"/>
                          <a:sym typeface="Be Vietnam Ultra-Bold"/>
                        </a:rPr>
                        <a:t>Mô tả</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419E"/>
                    </a:solidFill>
                  </a:tcPr>
                </a:tc>
                <a:tc>
                  <a:txBody>
                    <a:bodyPr/>
                    <a:lstStyle/>
                    <a:p>
                      <a:pPr algn="l">
                        <a:lnSpc>
                          <a:spcPts val="2430"/>
                        </a:lnSpc>
                        <a:defRPr/>
                      </a:pPr>
                      <a:r>
                        <a:rPr lang="en-US" sz="2025" b="1">
                          <a:solidFill>
                            <a:srgbClr val="000000"/>
                          </a:solidFill>
                          <a:latin typeface="Be Vietnam Ultra-Bold"/>
                          <a:ea typeface="Be Vietnam Ultra-Bold"/>
                          <a:cs typeface="Be Vietnam Ultra-Bold"/>
                          <a:sym typeface="Be Vietnam Ultra-Bold"/>
                        </a:rPr>
                        <a:t>Loại dữ liệu</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2D419E"/>
                    </a:solidFill>
                  </a:tcPr>
                </a:tc>
                <a:extLst>
                  <a:ext uri="{0D108BD9-81ED-4DB2-BD59-A6C34878D82A}">
                    <a16:rowId xmlns:a16="http://schemas.microsoft.com/office/drawing/2014/main" val="10000"/>
                  </a:ext>
                </a:extLst>
              </a:tr>
              <a:tr h="762000">
                <a:tc>
                  <a:txBody>
                    <a:bodyPr/>
                    <a:lstStyle/>
                    <a:p>
                      <a:pPr algn="l">
                        <a:lnSpc>
                          <a:spcPts val="2430"/>
                        </a:lnSpc>
                        <a:defRPr/>
                      </a:pPr>
                      <a:r>
                        <a:rPr lang="en-US" sz="2025">
                          <a:solidFill>
                            <a:srgbClr val="000000"/>
                          </a:solidFill>
                          <a:latin typeface="Be Vietnam"/>
                          <a:ea typeface="Be Vietnam"/>
                          <a:cs typeface="Be Vietnam"/>
                          <a:sym typeface="Be Vietnam"/>
                        </a:rPr>
                        <a:t>Occupation</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7E7"/>
                    </a:solidFill>
                  </a:tcPr>
                </a:tc>
                <a:tc>
                  <a:txBody>
                    <a:bodyPr/>
                    <a:lstStyle/>
                    <a:p>
                      <a:pPr algn="l">
                        <a:lnSpc>
                          <a:spcPts val="2430"/>
                        </a:lnSpc>
                        <a:defRPr/>
                      </a:pPr>
                      <a:r>
                        <a:rPr lang="en-US" sz="2025" dirty="0" err="1">
                          <a:solidFill>
                            <a:srgbClr val="000000"/>
                          </a:solidFill>
                          <a:latin typeface="Be Vietnam"/>
                          <a:ea typeface="Be Vietnam"/>
                          <a:cs typeface="Be Vietnam"/>
                          <a:sym typeface="Be Vietnam"/>
                        </a:rPr>
                        <a:t>Nghề</a:t>
                      </a:r>
                      <a:r>
                        <a:rPr lang="en-US" sz="2025" dirty="0">
                          <a:solidFill>
                            <a:srgbClr val="000000"/>
                          </a:solidFill>
                          <a:latin typeface="Be Vietnam"/>
                          <a:ea typeface="Be Vietnam"/>
                          <a:cs typeface="Be Vietnam"/>
                          <a:sym typeface="Be Vietnam"/>
                        </a:rPr>
                        <a:t> </a:t>
                      </a:r>
                      <a:r>
                        <a:rPr lang="en-US" sz="2025" dirty="0" err="1">
                          <a:solidFill>
                            <a:srgbClr val="000000"/>
                          </a:solidFill>
                          <a:latin typeface="Be Vietnam"/>
                          <a:ea typeface="Be Vietnam"/>
                          <a:cs typeface="Be Vietnam"/>
                          <a:sym typeface="Be Vietnam"/>
                        </a:rPr>
                        <a:t>nghiệp</a:t>
                      </a:r>
                      <a:r>
                        <a:rPr lang="en-US" sz="2025" dirty="0">
                          <a:solidFill>
                            <a:srgbClr val="000000"/>
                          </a:solidFill>
                          <a:latin typeface="Be Vietnam"/>
                          <a:ea typeface="Be Vietnam"/>
                          <a:cs typeface="Be Vietnam"/>
                          <a:sym typeface="Be Vietnam"/>
                        </a:rPr>
                        <a:t>(11 </a:t>
                      </a:r>
                      <a:r>
                        <a:rPr lang="en-US" sz="2025" dirty="0" err="1">
                          <a:solidFill>
                            <a:srgbClr val="000000"/>
                          </a:solidFill>
                          <a:latin typeface="Be Vietnam"/>
                          <a:ea typeface="Be Vietnam"/>
                          <a:cs typeface="Be Vietnam"/>
                          <a:sym typeface="Be Vietnam"/>
                        </a:rPr>
                        <a:t>nghề</a:t>
                      </a:r>
                      <a:r>
                        <a:rPr lang="en-US" sz="2025" dirty="0">
                          <a:solidFill>
                            <a:srgbClr val="000000"/>
                          </a:solidFill>
                          <a:latin typeface="Be Vietnam"/>
                          <a:ea typeface="Be Vietnam"/>
                          <a:cs typeface="Be Vietnam"/>
                          <a:sym typeface="Be Vietnam"/>
                        </a:rPr>
                        <a:t>)</a:t>
                      </a:r>
                      <a:endParaRPr lang="en-US" sz="1100" dirty="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7E7"/>
                    </a:solidFill>
                  </a:tcPr>
                </a:tc>
                <a:tc>
                  <a:txBody>
                    <a:bodyPr/>
                    <a:lstStyle/>
                    <a:p>
                      <a:pPr algn="l">
                        <a:lnSpc>
                          <a:spcPts val="2430"/>
                        </a:lnSpc>
                        <a:defRPr/>
                      </a:pPr>
                      <a:r>
                        <a:rPr lang="en-US" sz="2025">
                          <a:solidFill>
                            <a:srgbClr val="000000"/>
                          </a:solidFill>
                          <a:latin typeface="Be Vietnam"/>
                          <a:ea typeface="Be Vietnam"/>
                          <a:cs typeface="Be Vietnam"/>
                          <a:sym typeface="Be Vietnam"/>
                        </a:rPr>
                        <a:t>Categorical</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7E7"/>
                    </a:solidFill>
                  </a:tcPr>
                </a:tc>
                <a:extLst>
                  <a:ext uri="{0D108BD9-81ED-4DB2-BD59-A6C34878D82A}">
                    <a16:rowId xmlns:a16="http://schemas.microsoft.com/office/drawing/2014/main" val="10001"/>
                  </a:ext>
                </a:extLst>
              </a:tr>
              <a:tr h="762000">
                <a:tc>
                  <a:txBody>
                    <a:bodyPr/>
                    <a:lstStyle/>
                    <a:p>
                      <a:pPr algn="l">
                        <a:lnSpc>
                          <a:spcPts val="2430"/>
                        </a:lnSpc>
                        <a:defRPr/>
                      </a:pPr>
                      <a:r>
                        <a:rPr lang="en-US" sz="2025">
                          <a:solidFill>
                            <a:srgbClr val="000000"/>
                          </a:solidFill>
                          <a:latin typeface="Be Vietnam"/>
                          <a:ea typeface="Be Vietnam"/>
                          <a:cs typeface="Be Vietnam"/>
                          <a:sym typeface="Be Vietnam"/>
                        </a:rPr>
                        <a:t>BMI Category</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8ECF4"/>
                    </a:solidFill>
                  </a:tcPr>
                </a:tc>
                <a:tc>
                  <a:txBody>
                    <a:bodyPr/>
                    <a:lstStyle/>
                    <a:p>
                      <a:pPr algn="l">
                        <a:lnSpc>
                          <a:spcPts val="2430"/>
                        </a:lnSpc>
                        <a:defRPr/>
                      </a:pPr>
                      <a:r>
                        <a:rPr lang="en-US" sz="2025" dirty="0" err="1">
                          <a:solidFill>
                            <a:srgbClr val="000000"/>
                          </a:solidFill>
                          <a:latin typeface="Be Vietnam"/>
                          <a:ea typeface="Be Vietnam"/>
                          <a:cs typeface="Be Vietnam"/>
                          <a:sym typeface="Be Vietnam"/>
                        </a:rPr>
                        <a:t>Danh</a:t>
                      </a:r>
                      <a:r>
                        <a:rPr lang="en-US" sz="2025" dirty="0">
                          <a:solidFill>
                            <a:srgbClr val="000000"/>
                          </a:solidFill>
                          <a:latin typeface="Be Vietnam"/>
                          <a:ea typeface="Be Vietnam"/>
                          <a:cs typeface="Be Vietnam"/>
                          <a:sym typeface="Be Vietnam"/>
                        </a:rPr>
                        <a:t> </a:t>
                      </a:r>
                      <a:r>
                        <a:rPr lang="en-US" sz="2025" dirty="0" err="1">
                          <a:solidFill>
                            <a:srgbClr val="000000"/>
                          </a:solidFill>
                          <a:latin typeface="Be Vietnam"/>
                          <a:ea typeface="Be Vietnam"/>
                          <a:cs typeface="Be Vietnam"/>
                          <a:sym typeface="Be Vietnam"/>
                        </a:rPr>
                        <a:t>mục</a:t>
                      </a:r>
                      <a:r>
                        <a:rPr lang="en-US" sz="2025" dirty="0">
                          <a:solidFill>
                            <a:srgbClr val="000000"/>
                          </a:solidFill>
                          <a:latin typeface="Be Vietnam"/>
                          <a:ea typeface="Be Vietnam"/>
                          <a:cs typeface="Be Vietnam"/>
                          <a:sym typeface="Be Vietnam"/>
                        </a:rPr>
                        <a:t> </a:t>
                      </a:r>
                      <a:r>
                        <a:rPr lang="en-US" sz="2025" dirty="0" err="1">
                          <a:solidFill>
                            <a:srgbClr val="000000"/>
                          </a:solidFill>
                          <a:latin typeface="Be Vietnam"/>
                          <a:ea typeface="Be Vietnam"/>
                          <a:cs typeface="Be Vietnam"/>
                          <a:sym typeface="Be Vietnam"/>
                        </a:rPr>
                        <a:t>chỉ</a:t>
                      </a:r>
                      <a:r>
                        <a:rPr lang="en-US" sz="2025" dirty="0">
                          <a:solidFill>
                            <a:srgbClr val="000000"/>
                          </a:solidFill>
                          <a:latin typeface="Be Vietnam"/>
                          <a:ea typeface="Be Vietnam"/>
                          <a:cs typeface="Be Vietnam"/>
                          <a:sym typeface="Be Vietnam"/>
                        </a:rPr>
                        <a:t> </a:t>
                      </a:r>
                      <a:r>
                        <a:rPr lang="en-US" sz="2025" dirty="0" err="1">
                          <a:solidFill>
                            <a:srgbClr val="000000"/>
                          </a:solidFill>
                          <a:latin typeface="Be Vietnam"/>
                          <a:ea typeface="Be Vietnam"/>
                          <a:cs typeface="Be Vietnam"/>
                          <a:sym typeface="Be Vietnam"/>
                        </a:rPr>
                        <a:t>số</a:t>
                      </a:r>
                      <a:r>
                        <a:rPr lang="en-US" sz="2025" dirty="0">
                          <a:solidFill>
                            <a:srgbClr val="000000"/>
                          </a:solidFill>
                          <a:latin typeface="Be Vietnam"/>
                          <a:ea typeface="Be Vietnam"/>
                          <a:cs typeface="Be Vietnam"/>
                          <a:sym typeface="Be Vietnam"/>
                        </a:rPr>
                        <a:t> </a:t>
                      </a:r>
                      <a:r>
                        <a:rPr lang="en-US" sz="2025" dirty="0" err="1">
                          <a:solidFill>
                            <a:srgbClr val="000000"/>
                          </a:solidFill>
                          <a:latin typeface="Be Vietnam"/>
                          <a:ea typeface="Be Vietnam"/>
                          <a:cs typeface="Be Vietnam"/>
                          <a:sym typeface="Be Vietnam"/>
                        </a:rPr>
                        <a:t>khối</a:t>
                      </a:r>
                      <a:r>
                        <a:rPr lang="en-US" sz="2025" dirty="0">
                          <a:solidFill>
                            <a:srgbClr val="000000"/>
                          </a:solidFill>
                          <a:latin typeface="Be Vietnam"/>
                          <a:ea typeface="Be Vietnam"/>
                          <a:cs typeface="Be Vietnam"/>
                          <a:sym typeface="Be Vietnam"/>
                        </a:rPr>
                        <a:t> </a:t>
                      </a:r>
                      <a:r>
                        <a:rPr lang="en-US" sz="2025" dirty="0" err="1">
                          <a:solidFill>
                            <a:srgbClr val="000000"/>
                          </a:solidFill>
                          <a:latin typeface="Be Vietnam"/>
                          <a:ea typeface="Be Vietnam"/>
                          <a:cs typeface="Be Vietnam"/>
                          <a:sym typeface="Be Vietnam"/>
                        </a:rPr>
                        <a:t>cơ</a:t>
                      </a:r>
                      <a:r>
                        <a:rPr lang="en-US" sz="2025" dirty="0">
                          <a:solidFill>
                            <a:srgbClr val="000000"/>
                          </a:solidFill>
                          <a:latin typeface="Be Vietnam"/>
                          <a:ea typeface="Be Vietnam"/>
                          <a:cs typeface="Be Vietnam"/>
                          <a:sym typeface="Be Vietnam"/>
                        </a:rPr>
                        <a:t> </a:t>
                      </a:r>
                      <a:r>
                        <a:rPr lang="en-US" sz="2025" dirty="0" err="1">
                          <a:solidFill>
                            <a:srgbClr val="000000"/>
                          </a:solidFill>
                          <a:latin typeface="Be Vietnam"/>
                          <a:ea typeface="Be Vietnam"/>
                          <a:cs typeface="Be Vietnam"/>
                          <a:sym typeface="Be Vietnam"/>
                        </a:rPr>
                        <a:t>thể</a:t>
                      </a:r>
                      <a:endParaRPr lang="en-US" sz="1100" dirty="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8ECF4"/>
                    </a:solidFill>
                  </a:tcPr>
                </a:tc>
                <a:tc>
                  <a:txBody>
                    <a:bodyPr/>
                    <a:lstStyle/>
                    <a:p>
                      <a:pPr algn="l">
                        <a:lnSpc>
                          <a:spcPts val="2430"/>
                        </a:lnSpc>
                        <a:defRPr/>
                      </a:pPr>
                      <a:r>
                        <a:rPr lang="en-US" sz="2025">
                          <a:solidFill>
                            <a:srgbClr val="000000"/>
                          </a:solidFill>
                          <a:latin typeface="Be Vietnam"/>
                          <a:ea typeface="Be Vietnam"/>
                          <a:cs typeface="Be Vietnam"/>
                          <a:sym typeface="Be Vietnam"/>
                        </a:rPr>
                        <a:t>Categorical</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8ECF4"/>
                    </a:solidFill>
                  </a:tcPr>
                </a:tc>
                <a:extLst>
                  <a:ext uri="{0D108BD9-81ED-4DB2-BD59-A6C34878D82A}">
                    <a16:rowId xmlns:a16="http://schemas.microsoft.com/office/drawing/2014/main" val="10002"/>
                  </a:ext>
                </a:extLst>
              </a:tr>
              <a:tr h="762000">
                <a:tc>
                  <a:txBody>
                    <a:bodyPr/>
                    <a:lstStyle/>
                    <a:p>
                      <a:pPr algn="l">
                        <a:lnSpc>
                          <a:spcPts val="2430"/>
                        </a:lnSpc>
                        <a:defRPr/>
                      </a:pPr>
                      <a:r>
                        <a:rPr lang="en-US" sz="2025">
                          <a:solidFill>
                            <a:srgbClr val="000000"/>
                          </a:solidFill>
                          <a:latin typeface="Be Vietnam"/>
                          <a:ea typeface="Be Vietnam"/>
                          <a:cs typeface="Be Vietnam"/>
                          <a:sym typeface="Be Vietnam"/>
                        </a:rPr>
                        <a:t>Blood Pressure</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7E7"/>
                    </a:solidFill>
                  </a:tcPr>
                </a:tc>
                <a:tc>
                  <a:txBody>
                    <a:bodyPr/>
                    <a:lstStyle/>
                    <a:p>
                      <a:pPr algn="l">
                        <a:lnSpc>
                          <a:spcPts val="2430"/>
                        </a:lnSpc>
                        <a:defRPr/>
                      </a:pPr>
                      <a:r>
                        <a:rPr lang="en-US" sz="2025" dirty="0" err="1">
                          <a:solidFill>
                            <a:srgbClr val="000000"/>
                          </a:solidFill>
                          <a:latin typeface="Be Vietnam"/>
                          <a:ea typeface="Be Vietnam"/>
                          <a:cs typeface="Be Vietnam"/>
                          <a:sym typeface="Be Vietnam"/>
                        </a:rPr>
                        <a:t>Huyết</a:t>
                      </a:r>
                      <a:r>
                        <a:rPr lang="en-US" sz="2025" dirty="0">
                          <a:solidFill>
                            <a:srgbClr val="000000"/>
                          </a:solidFill>
                          <a:latin typeface="Be Vietnam"/>
                          <a:ea typeface="Be Vietnam"/>
                          <a:cs typeface="Be Vietnam"/>
                          <a:sym typeface="Be Vietnam"/>
                        </a:rPr>
                        <a:t> </a:t>
                      </a:r>
                      <a:r>
                        <a:rPr lang="en-US" sz="2025" dirty="0" err="1" smtClean="0">
                          <a:solidFill>
                            <a:srgbClr val="000000"/>
                          </a:solidFill>
                          <a:latin typeface="Be Vietnam"/>
                          <a:ea typeface="Be Vietnam"/>
                          <a:cs typeface="Be Vietnam"/>
                          <a:sym typeface="Be Vietnam"/>
                        </a:rPr>
                        <a:t>áp</a:t>
                      </a:r>
                      <a:r>
                        <a:rPr lang="en-US" sz="2025" dirty="0" smtClean="0">
                          <a:solidFill>
                            <a:srgbClr val="000000"/>
                          </a:solidFill>
                          <a:latin typeface="Be Vietnam"/>
                          <a:ea typeface="Be Vietnam"/>
                          <a:cs typeface="Be Vietnam"/>
                          <a:sym typeface="Be Vietnam"/>
                        </a:rPr>
                        <a:t>(</a:t>
                      </a:r>
                      <a:r>
                        <a:rPr lang="en-US" sz="2025" dirty="0" err="1" smtClean="0">
                          <a:solidFill>
                            <a:srgbClr val="000000"/>
                          </a:solidFill>
                          <a:latin typeface="Be Vietnam"/>
                          <a:ea typeface="Be Vietnam"/>
                          <a:cs typeface="Be Vietnam"/>
                          <a:sym typeface="Be Vietnam"/>
                        </a:rPr>
                        <a:t>Tâm</a:t>
                      </a:r>
                      <a:r>
                        <a:rPr lang="en-US" sz="2025" baseline="0" dirty="0" smtClean="0">
                          <a:solidFill>
                            <a:srgbClr val="000000"/>
                          </a:solidFill>
                          <a:latin typeface="Be Vietnam"/>
                          <a:ea typeface="Be Vietnam"/>
                          <a:cs typeface="Be Vietnam"/>
                          <a:sym typeface="Be Vietnam"/>
                        </a:rPr>
                        <a:t> </a:t>
                      </a:r>
                      <a:r>
                        <a:rPr lang="en-US" sz="2025" baseline="0" dirty="0" err="1" smtClean="0">
                          <a:solidFill>
                            <a:srgbClr val="000000"/>
                          </a:solidFill>
                          <a:latin typeface="Be Vietnam"/>
                          <a:ea typeface="Be Vietnam"/>
                          <a:cs typeface="Be Vietnam"/>
                          <a:sym typeface="Be Vietnam"/>
                        </a:rPr>
                        <a:t>thu</a:t>
                      </a:r>
                      <a:r>
                        <a:rPr lang="en-US" sz="2025" baseline="0" dirty="0" smtClean="0">
                          <a:solidFill>
                            <a:srgbClr val="000000"/>
                          </a:solidFill>
                          <a:latin typeface="Be Vietnam"/>
                          <a:ea typeface="Be Vietnam"/>
                          <a:cs typeface="Be Vietnam"/>
                          <a:sym typeface="Be Vietnam"/>
                        </a:rPr>
                        <a:t>/</a:t>
                      </a:r>
                      <a:r>
                        <a:rPr lang="en-US" sz="2025" baseline="0" dirty="0" err="1" smtClean="0">
                          <a:solidFill>
                            <a:srgbClr val="000000"/>
                          </a:solidFill>
                          <a:latin typeface="Be Vietnam"/>
                          <a:ea typeface="Be Vietnam"/>
                          <a:cs typeface="Be Vietnam"/>
                          <a:sym typeface="Be Vietnam"/>
                        </a:rPr>
                        <a:t>Tâm</a:t>
                      </a:r>
                      <a:r>
                        <a:rPr lang="en-US" sz="2025" baseline="0" dirty="0" smtClean="0">
                          <a:solidFill>
                            <a:srgbClr val="000000"/>
                          </a:solidFill>
                          <a:latin typeface="Be Vietnam"/>
                          <a:ea typeface="Be Vietnam"/>
                          <a:cs typeface="Be Vietnam"/>
                          <a:sym typeface="Be Vietnam"/>
                        </a:rPr>
                        <a:t> </a:t>
                      </a:r>
                      <a:r>
                        <a:rPr lang="en-US" sz="2025" baseline="0" dirty="0" err="1" smtClean="0">
                          <a:solidFill>
                            <a:srgbClr val="000000"/>
                          </a:solidFill>
                          <a:latin typeface="Be Vietnam"/>
                          <a:ea typeface="Be Vietnam"/>
                          <a:cs typeface="Be Vietnam"/>
                          <a:sym typeface="Be Vietnam"/>
                        </a:rPr>
                        <a:t>trương</a:t>
                      </a:r>
                      <a:r>
                        <a:rPr lang="en-US" sz="2025" dirty="0" smtClean="0">
                          <a:solidFill>
                            <a:srgbClr val="000000"/>
                          </a:solidFill>
                          <a:latin typeface="Be Vietnam"/>
                          <a:ea typeface="Be Vietnam"/>
                          <a:cs typeface="Be Vietnam"/>
                          <a:sym typeface="Be Vietnam"/>
                        </a:rPr>
                        <a:t>)</a:t>
                      </a:r>
                      <a:endParaRPr lang="en-US" sz="1100" dirty="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7E7"/>
                    </a:solidFill>
                  </a:tcPr>
                </a:tc>
                <a:tc>
                  <a:txBody>
                    <a:bodyPr/>
                    <a:lstStyle/>
                    <a:p>
                      <a:pPr algn="l">
                        <a:lnSpc>
                          <a:spcPts val="2430"/>
                        </a:lnSpc>
                        <a:defRPr/>
                      </a:pPr>
                      <a:r>
                        <a:rPr lang="en-US" sz="2025">
                          <a:solidFill>
                            <a:srgbClr val="000000"/>
                          </a:solidFill>
                          <a:latin typeface="Be Vietnam"/>
                          <a:ea typeface="Be Vietnam"/>
                          <a:cs typeface="Be Vietnam"/>
                          <a:sym typeface="Be Vietnam"/>
                        </a:rPr>
                        <a:t>Numerical</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7E7"/>
                    </a:solidFill>
                  </a:tcPr>
                </a:tc>
                <a:extLst>
                  <a:ext uri="{0D108BD9-81ED-4DB2-BD59-A6C34878D82A}">
                    <a16:rowId xmlns:a16="http://schemas.microsoft.com/office/drawing/2014/main" val="10003"/>
                  </a:ext>
                </a:extLst>
              </a:tr>
              <a:tr h="762000">
                <a:tc>
                  <a:txBody>
                    <a:bodyPr/>
                    <a:lstStyle/>
                    <a:p>
                      <a:pPr algn="l">
                        <a:lnSpc>
                          <a:spcPts val="2430"/>
                        </a:lnSpc>
                        <a:defRPr/>
                      </a:pPr>
                      <a:r>
                        <a:rPr lang="en-US" sz="2025">
                          <a:solidFill>
                            <a:srgbClr val="000000"/>
                          </a:solidFill>
                          <a:latin typeface="Be Vietnam"/>
                          <a:ea typeface="Be Vietnam"/>
                          <a:cs typeface="Be Vietnam"/>
                          <a:sym typeface="Be Vietnam"/>
                        </a:rPr>
                        <a:t>Heart Rate</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8ECF4"/>
                    </a:solidFill>
                  </a:tcPr>
                </a:tc>
                <a:tc>
                  <a:txBody>
                    <a:bodyPr/>
                    <a:lstStyle/>
                    <a:p>
                      <a:pPr algn="l">
                        <a:lnSpc>
                          <a:spcPts val="2430"/>
                        </a:lnSpc>
                        <a:defRPr/>
                      </a:pPr>
                      <a:r>
                        <a:rPr lang="en-US" sz="2025">
                          <a:solidFill>
                            <a:srgbClr val="000000"/>
                          </a:solidFill>
                          <a:latin typeface="Be Vietnam"/>
                          <a:ea typeface="Be Vietnam"/>
                          <a:cs typeface="Be Vietnam"/>
                          <a:sym typeface="Be Vietnam"/>
                        </a:rPr>
                        <a:t>Nhịp tim khi nghỉ ngơi tính bằng nhịp mỗi phút</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8ECF4"/>
                    </a:solidFill>
                  </a:tcPr>
                </a:tc>
                <a:tc>
                  <a:txBody>
                    <a:bodyPr/>
                    <a:lstStyle/>
                    <a:p>
                      <a:pPr algn="l">
                        <a:lnSpc>
                          <a:spcPts val="2430"/>
                        </a:lnSpc>
                        <a:defRPr/>
                      </a:pPr>
                      <a:r>
                        <a:rPr lang="en-US" sz="2025">
                          <a:solidFill>
                            <a:srgbClr val="000000"/>
                          </a:solidFill>
                          <a:latin typeface="Be Vietnam"/>
                          <a:ea typeface="Be Vietnam"/>
                          <a:cs typeface="Be Vietnam"/>
                          <a:sym typeface="Be Vietnam"/>
                        </a:rPr>
                        <a:t>Numerical</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8ECF4"/>
                    </a:solidFill>
                  </a:tcPr>
                </a:tc>
                <a:extLst>
                  <a:ext uri="{0D108BD9-81ED-4DB2-BD59-A6C34878D82A}">
                    <a16:rowId xmlns:a16="http://schemas.microsoft.com/office/drawing/2014/main" val="10004"/>
                  </a:ext>
                </a:extLst>
              </a:tr>
              <a:tr h="762000">
                <a:tc>
                  <a:txBody>
                    <a:bodyPr/>
                    <a:lstStyle/>
                    <a:p>
                      <a:pPr algn="l">
                        <a:lnSpc>
                          <a:spcPts val="2430"/>
                        </a:lnSpc>
                        <a:defRPr/>
                      </a:pPr>
                      <a:r>
                        <a:rPr lang="en-US" sz="2025">
                          <a:solidFill>
                            <a:srgbClr val="000000"/>
                          </a:solidFill>
                          <a:latin typeface="Be Vietnam"/>
                          <a:ea typeface="Be Vietnam"/>
                          <a:cs typeface="Be Vietnam"/>
                          <a:sym typeface="Be Vietnam"/>
                        </a:rPr>
                        <a:t>Daily Steps</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7E7"/>
                    </a:solidFill>
                  </a:tcPr>
                </a:tc>
                <a:tc>
                  <a:txBody>
                    <a:bodyPr/>
                    <a:lstStyle/>
                    <a:p>
                      <a:pPr algn="l">
                        <a:lnSpc>
                          <a:spcPts val="2430"/>
                        </a:lnSpc>
                        <a:defRPr/>
                      </a:pPr>
                      <a:r>
                        <a:rPr lang="en-US" sz="2025">
                          <a:solidFill>
                            <a:srgbClr val="000000"/>
                          </a:solidFill>
                          <a:latin typeface="Be Vietnam"/>
                          <a:ea typeface="Be Vietnam"/>
                          <a:cs typeface="Be Vietnam"/>
                          <a:sym typeface="Be Vietnam"/>
                        </a:rPr>
                        <a:t>Số bước đi được mỗi ngày</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7E7"/>
                    </a:solidFill>
                  </a:tcPr>
                </a:tc>
                <a:tc>
                  <a:txBody>
                    <a:bodyPr/>
                    <a:lstStyle/>
                    <a:p>
                      <a:pPr algn="l">
                        <a:lnSpc>
                          <a:spcPts val="2430"/>
                        </a:lnSpc>
                        <a:defRPr/>
                      </a:pPr>
                      <a:r>
                        <a:rPr lang="en-US" sz="2025">
                          <a:solidFill>
                            <a:srgbClr val="000000"/>
                          </a:solidFill>
                          <a:latin typeface="Be Vietnam"/>
                          <a:ea typeface="Be Vietnam"/>
                          <a:cs typeface="Be Vietnam"/>
                          <a:sym typeface="Be Vietnam"/>
                        </a:rPr>
                        <a:t>Numerical</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FD7E7"/>
                    </a:solidFill>
                  </a:tcPr>
                </a:tc>
                <a:extLst>
                  <a:ext uri="{0D108BD9-81ED-4DB2-BD59-A6C34878D82A}">
                    <a16:rowId xmlns:a16="http://schemas.microsoft.com/office/drawing/2014/main" val="10005"/>
                  </a:ext>
                </a:extLst>
              </a:tr>
              <a:tr h="762000">
                <a:tc>
                  <a:txBody>
                    <a:bodyPr/>
                    <a:lstStyle/>
                    <a:p>
                      <a:pPr algn="l">
                        <a:lnSpc>
                          <a:spcPts val="2430"/>
                        </a:lnSpc>
                        <a:defRPr/>
                      </a:pPr>
                      <a:r>
                        <a:rPr lang="en-US" sz="2025">
                          <a:solidFill>
                            <a:srgbClr val="000000"/>
                          </a:solidFill>
                          <a:latin typeface="Be Vietnam"/>
                          <a:ea typeface="Be Vietnam"/>
                          <a:cs typeface="Be Vietnam"/>
                          <a:sym typeface="Be Vietnam"/>
                        </a:rPr>
                        <a:t>Sleep Disorder</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8ECF4"/>
                    </a:solidFill>
                  </a:tcPr>
                </a:tc>
                <a:tc>
                  <a:txBody>
                    <a:bodyPr/>
                    <a:lstStyle/>
                    <a:p>
                      <a:pPr algn="l">
                        <a:lnSpc>
                          <a:spcPts val="2430"/>
                        </a:lnSpc>
                        <a:defRPr/>
                      </a:pPr>
                      <a:r>
                        <a:rPr lang="en-US" sz="2025">
                          <a:solidFill>
                            <a:srgbClr val="000000"/>
                          </a:solidFill>
                          <a:latin typeface="Be Vietnam"/>
                          <a:ea typeface="Be Vietnam"/>
                          <a:cs typeface="Be Vietnam"/>
                          <a:sym typeface="Be Vietnam"/>
                        </a:rPr>
                        <a:t>Các triệu chứng rối loạn giấc ngủ</a:t>
                      </a:r>
                      <a:endParaRPr lang="en-US" sz="110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8ECF4"/>
                    </a:solidFill>
                  </a:tcPr>
                </a:tc>
                <a:tc>
                  <a:txBody>
                    <a:bodyPr/>
                    <a:lstStyle/>
                    <a:p>
                      <a:pPr algn="l">
                        <a:lnSpc>
                          <a:spcPts val="2430"/>
                        </a:lnSpc>
                        <a:defRPr/>
                      </a:pPr>
                      <a:r>
                        <a:rPr lang="en-US" sz="2025" dirty="0">
                          <a:solidFill>
                            <a:srgbClr val="000000"/>
                          </a:solidFill>
                          <a:latin typeface="Be Vietnam"/>
                          <a:ea typeface="Be Vietnam"/>
                          <a:cs typeface="Be Vietnam"/>
                          <a:sym typeface="Be Vietnam"/>
                        </a:rPr>
                        <a:t>Categorical</a:t>
                      </a:r>
                      <a:endParaRPr lang="en-US" sz="1100" dirty="0"/>
                    </a:p>
                  </a:txBody>
                  <a:tcPr marL="63500" marR="63500" marT="63500" marB="63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8ECF4"/>
                    </a:solidFill>
                  </a:tcPr>
                </a:tc>
                <a:extLst>
                  <a:ext uri="{0D108BD9-81ED-4DB2-BD59-A6C34878D82A}">
                    <a16:rowId xmlns:a16="http://schemas.microsoft.com/office/drawing/2014/main" val="10006"/>
                  </a:ext>
                </a:extLst>
              </a:tr>
            </a:tbl>
          </a:graphicData>
        </a:graphic>
      </p:graphicFrame>
      <p:grpSp>
        <p:nvGrpSpPr>
          <p:cNvPr id="3" name="Group 3"/>
          <p:cNvGrpSpPr/>
          <p:nvPr/>
        </p:nvGrpSpPr>
        <p:grpSpPr>
          <a:xfrm>
            <a:off x="857250" y="4041800"/>
            <a:ext cx="4225527" cy="14288"/>
            <a:chOff x="0" y="0"/>
            <a:chExt cx="5634036" cy="19050"/>
          </a:xfrm>
        </p:grpSpPr>
        <p:sp>
          <p:nvSpPr>
            <p:cNvPr id="4" name="Freeform 4"/>
            <p:cNvSpPr/>
            <p:nvPr/>
          </p:nvSpPr>
          <p:spPr>
            <a:xfrm>
              <a:off x="0" y="0"/>
              <a:ext cx="5633974" cy="19050"/>
            </a:xfrm>
            <a:custGeom>
              <a:avLst/>
              <a:gdLst/>
              <a:ahLst/>
              <a:cxnLst/>
              <a:rect l="l" t="t" r="r" b="b"/>
              <a:pathLst>
                <a:path w="5633974" h="19050">
                  <a:moveTo>
                    <a:pt x="0" y="0"/>
                  </a:moveTo>
                  <a:lnTo>
                    <a:pt x="5633974" y="0"/>
                  </a:lnTo>
                  <a:lnTo>
                    <a:pt x="5633974" y="19050"/>
                  </a:lnTo>
                  <a:lnTo>
                    <a:pt x="0" y="19050"/>
                  </a:lnTo>
                  <a:close/>
                </a:path>
              </a:pathLst>
            </a:custGeom>
            <a:solidFill>
              <a:srgbClr val="475569"/>
            </a:solidFill>
            <a:ln w="12700">
              <a:solidFill>
                <a:srgbClr val="000000"/>
              </a:solidFill>
            </a:ln>
          </p:spPr>
        </p:sp>
      </p:grpSp>
      <p:grpSp>
        <p:nvGrpSpPr>
          <p:cNvPr id="5" name="Group 5"/>
          <p:cNvGrpSpPr/>
          <p:nvPr/>
        </p:nvGrpSpPr>
        <p:grpSpPr>
          <a:xfrm>
            <a:off x="5082777" y="4041800"/>
            <a:ext cx="7793607" cy="14288"/>
            <a:chOff x="0" y="0"/>
            <a:chExt cx="10391476" cy="19050"/>
          </a:xfrm>
        </p:grpSpPr>
        <p:sp>
          <p:nvSpPr>
            <p:cNvPr id="6" name="Freeform 6"/>
            <p:cNvSpPr/>
            <p:nvPr/>
          </p:nvSpPr>
          <p:spPr>
            <a:xfrm>
              <a:off x="0" y="0"/>
              <a:ext cx="10391521" cy="19050"/>
            </a:xfrm>
            <a:custGeom>
              <a:avLst/>
              <a:gdLst/>
              <a:ahLst/>
              <a:cxnLst/>
              <a:rect l="l" t="t" r="r" b="b"/>
              <a:pathLst>
                <a:path w="10391521" h="19050">
                  <a:moveTo>
                    <a:pt x="0" y="0"/>
                  </a:moveTo>
                  <a:lnTo>
                    <a:pt x="10391521" y="0"/>
                  </a:lnTo>
                  <a:lnTo>
                    <a:pt x="10391521" y="19050"/>
                  </a:lnTo>
                  <a:lnTo>
                    <a:pt x="0" y="19050"/>
                  </a:lnTo>
                  <a:close/>
                </a:path>
              </a:pathLst>
            </a:custGeom>
            <a:solidFill>
              <a:srgbClr val="475569"/>
            </a:solidFill>
            <a:ln w="12700">
              <a:solidFill>
                <a:srgbClr val="000000"/>
              </a:solidFill>
            </a:ln>
          </p:spPr>
        </p:sp>
      </p:grpSp>
      <p:grpSp>
        <p:nvGrpSpPr>
          <p:cNvPr id="7" name="Group 7"/>
          <p:cNvGrpSpPr/>
          <p:nvPr/>
        </p:nvGrpSpPr>
        <p:grpSpPr>
          <a:xfrm>
            <a:off x="12876386" y="4041800"/>
            <a:ext cx="4554363" cy="14288"/>
            <a:chOff x="0" y="0"/>
            <a:chExt cx="6072484" cy="19050"/>
          </a:xfrm>
        </p:grpSpPr>
        <p:sp>
          <p:nvSpPr>
            <p:cNvPr id="8" name="Freeform 8"/>
            <p:cNvSpPr/>
            <p:nvPr/>
          </p:nvSpPr>
          <p:spPr>
            <a:xfrm>
              <a:off x="0" y="0"/>
              <a:ext cx="6072505" cy="19050"/>
            </a:xfrm>
            <a:custGeom>
              <a:avLst/>
              <a:gdLst/>
              <a:ahLst/>
              <a:cxnLst/>
              <a:rect l="l" t="t" r="r" b="b"/>
              <a:pathLst>
                <a:path w="6072505" h="19050">
                  <a:moveTo>
                    <a:pt x="0" y="0"/>
                  </a:moveTo>
                  <a:lnTo>
                    <a:pt x="6072505" y="0"/>
                  </a:lnTo>
                  <a:lnTo>
                    <a:pt x="6072505" y="19050"/>
                  </a:lnTo>
                  <a:lnTo>
                    <a:pt x="0" y="19050"/>
                  </a:lnTo>
                  <a:close/>
                </a:path>
              </a:pathLst>
            </a:custGeom>
            <a:solidFill>
              <a:srgbClr val="475569"/>
            </a:solidFill>
            <a:ln w="12700">
              <a:solidFill>
                <a:srgbClr val="000000"/>
              </a:solidFill>
            </a:ln>
          </p:spPr>
        </p:sp>
      </p:grpSp>
      <p:grpSp>
        <p:nvGrpSpPr>
          <p:cNvPr id="9" name="Group 9"/>
          <p:cNvGrpSpPr/>
          <p:nvPr/>
        </p:nvGrpSpPr>
        <p:grpSpPr>
          <a:xfrm>
            <a:off x="857250" y="4813324"/>
            <a:ext cx="4225527" cy="14288"/>
            <a:chOff x="0" y="0"/>
            <a:chExt cx="5634036" cy="19050"/>
          </a:xfrm>
        </p:grpSpPr>
        <p:sp>
          <p:nvSpPr>
            <p:cNvPr id="10" name="Freeform 10"/>
            <p:cNvSpPr/>
            <p:nvPr/>
          </p:nvSpPr>
          <p:spPr>
            <a:xfrm>
              <a:off x="0" y="0"/>
              <a:ext cx="5633974" cy="19050"/>
            </a:xfrm>
            <a:custGeom>
              <a:avLst/>
              <a:gdLst/>
              <a:ahLst/>
              <a:cxnLst/>
              <a:rect l="l" t="t" r="r" b="b"/>
              <a:pathLst>
                <a:path w="5633974" h="19050">
                  <a:moveTo>
                    <a:pt x="0" y="0"/>
                  </a:moveTo>
                  <a:lnTo>
                    <a:pt x="5633974" y="0"/>
                  </a:lnTo>
                  <a:lnTo>
                    <a:pt x="5633974" y="19050"/>
                  </a:lnTo>
                  <a:lnTo>
                    <a:pt x="0" y="19050"/>
                  </a:lnTo>
                  <a:close/>
                </a:path>
              </a:pathLst>
            </a:custGeom>
            <a:solidFill>
              <a:srgbClr val="475569"/>
            </a:solidFill>
            <a:ln w="12700">
              <a:solidFill>
                <a:srgbClr val="000000"/>
              </a:solidFill>
            </a:ln>
          </p:spPr>
        </p:sp>
      </p:grpSp>
      <p:grpSp>
        <p:nvGrpSpPr>
          <p:cNvPr id="11" name="Group 11"/>
          <p:cNvGrpSpPr/>
          <p:nvPr/>
        </p:nvGrpSpPr>
        <p:grpSpPr>
          <a:xfrm>
            <a:off x="5082777" y="4813324"/>
            <a:ext cx="7793607" cy="14288"/>
            <a:chOff x="0" y="0"/>
            <a:chExt cx="10391476" cy="19050"/>
          </a:xfrm>
        </p:grpSpPr>
        <p:sp>
          <p:nvSpPr>
            <p:cNvPr id="12" name="Freeform 12"/>
            <p:cNvSpPr/>
            <p:nvPr/>
          </p:nvSpPr>
          <p:spPr>
            <a:xfrm>
              <a:off x="0" y="0"/>
              <a:ext cx="10391521" cy="19050"/>
            </a:xfrm>
            <a:custGeom>
              <a:avLst/>
              <a:gdLst/>
              <a:ahLst/>
              <a:cxnLst/>
              <a:rect l="l" t="t" r="r" b="b"/>
              <a:pathLst>
                <a:path w="10391521" h="19050">
                  <a:moveTo>
                    <a:pt x="0" y="0"/>
                  </a:moveTo>
                  <a:lnTo>
                    <a:pt x="10391521" y="0"/>
                  </a:lnTo>
                  <a:lnTo>
                    <a:pt x="10391521" y="19050"/>
                  </a:lnTo>
                  <a:lnTo>
                    <a:pt x="0" y="19050"/>
                  </a:lnTo>
                  <a:close/>
                </a:path>
              </a:pathLst>
            </a:custGeom>
            <a:solidFill>
              <a:srgbClr val="475569"/>
            </a:solidFill>
            <a:ln w="12700">
              <a:solidFill>
                <a:srgbClr val="000000"/>
              </a:solidFill>
            </a:ln>
          </p:spPr>
        </p:sp>
      </p:grpSp>
      <p:grpSp>
        <p:nvGrpSpPr>
          <p:cNvPr id="13" name="Group 13"/>
          <p:cNvGrpSpPr/>
          <p:nvPr/>
        </p:nvGrpSpPr>
        <p:grpSpPr>
          <a:xfrm>
            <a:off x="12876386" y="4813324"/>
            <a:ext cx="4554363" cy="14288"/>
            <a:chOff x="0" y="0"/>
            <a:chExt cx="6072484" cy="19050"/>
          </a:xfrm>
        </p:grpSpPr>
        <p:sp>
          <p:nvSpPr>
            <p:cNvPr id="14" name="Freeform 14"/>
            <p:cNvSpPr/>
            <p:nvPr/>
          </p:nvSpPr>
          <p:spPr>
            <a:xfrm>
              <a:off x="0" y="0"/>
              <a:ext cx="6072505" cy="19050"/>
            </a:xfrm>
            <a:custGeom>
              <a:avLst/>
              <a:gdLst/>
              <a:ahLst/>
              <a:cxnLst/>
              <a:rect l="l" t="t" r="r" b="b"/>
              <a:pathLst>
                <a:path w="6072505" h="19050">
                  <a:moveTo>
                    <a:pt x="0" y="0"/>
                  </a:moveTo>
                  <a:lnTo>
                    <a:pt x="6072505" y="0"/>
                  </a:lnTo>
                  <a:lnTo>
                    <a:pt x="6072505" y="19050"/>
                  </a:lnTo>
                  <a:lnTo>
                    <a:pt x="0" y="19050"/>
                  </a:lnTo>
                  <a:close/>
                </a:path>
              </a:pathLst>
            </a:custGeom>
            <a:solidFill>
              <a:srgbClr val="475569"/>
            </a:solidFill>
            <a:ln w="12700">
              <a:solidFill>
                <a:srgbClr val="000000"/>
              </a:solidFill>
            </a:ln>
          </p:spPr>
        </p:sp>
      </p:grpSp>
      <p:grpSp>
        <p:nvGrpSpPr>
          <p:cNvPr id="15" name="Group 15"/>
          <p:cNvGrpSpPr/>
          <p:nvPr/>
        </p:nvGrpSpPr>
        <p:grpSpPr>
          <a:xfrm>
            <a:off x="857250" y="5584850"/>
            <a:ext cx="4225527" cy="14288"/>
            <a:chOff x="0" y="0"/>
            <a:chExt cx="5634036" cy="19050"/>
          </a:xfrm>
        </p:grpSpPr>
        <p:sp>
          <p:nvSpPr>
            <p:cNvPr id="16" name="Freeform 16"/>
            <p:cNvSpPr/>
            <p:nvPr/>
          </p:nvSpPr>
          <p:spPr>
            <a:xfrm>
              <a:off x="0" y="0"/>
              <a:ext cx="5633974" cy="19050"/>
            </a:xfrm>
            <a:custGeom>
              <a:avLst/>
              <a:gdLst/>
              <a:ahLst/>
              <a:cxnLst/>
              <a:rect l="l" t="t" r="r" b="b"/>
              <a:pathLst>
                <a:path w="5633974" h="19050">
                  <a:moveTo>
                    <a:pt x="0" y="0"/>
                  </a:moveTo>
                  <a:lnTo>
                    <a:pt x="5633974" y="0"/>
                  </a:lnTo>
                  <a:lnTo>
                    <a:pt x="5633974" y="19050"/>
                  </a:lnTo>
                  <a:lnTo>
                    <a:pt x="0" y="19050"/>
                  </a:lnTo>
                  <a:close/>
                </a:path>
              </a:pathLst>
            </a:custGeom>
            <a:solidFill>
              <a:srgbClr val="475569"/>
            </a:solidFill>
            <a:ln w="12700">
              <a:solidFill>
                <a:srgbClr val="000000"/>
              </a:solidFill>
            </a:ln>
          </p:spPr>
        </p:sp>
      </p:grpSp>
      <p:grpSp>
        <p:nvGrpSpPr>
          <p:cNvPr id="17" name="Group 17"/>
          <p:cNvGrpSpPr/>
          <p:nvPr/>
        </p:nvGrpSpPr>
        <p:grpSpPr>
          <a:xfrm>
            <a:off x="5082777" y="5584850"/>
            <a:ext cx="7793607" cy="14288"/>
            <a:chOff x="0" y="0"/>
            <a:chExt cx="10391476" cy="19050"/>
          </a:xfrm>
        </p:grpSpPr>
        <p:sp>
          <p:nvSpPr>
            <p:cNvPr id="18" name="Freeform 18"/>
            <p:cNvSpPr/>
            <p:nvPr/>
          </p:nvSpPr>
          <p:spPr>
            <a:xfrm>
              <a:off x="0" y="0"/>
              <a:ext cx="10391521" cy="19050"/>
            </a:xfrm>
            <a:custGeom>
              <a:avLst/>
              <a:gdLst/>
              <a:ahLst/>
              <a:cxnLst/>
              <a:rect l="l" t="t" r="r" b="b"/>
              <a:pathLst>
                <a:path w="10391521" h="19050">
                  <a:moveTo>
                    <a:pt x="0" y="0"/>
                  </a:moveTo>
                  <a:lnTo>
                    <a:pt x="10391521" y="0"/>
                  </a:lnTo>
                  <a:lnTo>
                    <a:pt x="10391521" y="19050"/>
                  </a:lnTo>
                  <a:lnTo>
                    <a:pt x="0" y="19050"/>
                  </a:lnTo>
                  <a:close/>
                </a:path>
              </a:pathLst>
            </a:custGeom>
            <a:solidFill>
              <a:srgbClr val="475569"/>
            </a:solidFill>
            <a:ln w="12700">
              <a:solidFill>
                <a:srgbClr val="000000"/>
              </a:solidFill>
            </a:ln>
          </p:spPr>
        </p:sp>
      </p:grpSp>
      <p:grpSp>
        <p:nvGrpSpPr>
          <p:cNvPr id="19" name="Group 19"/>
          <p:cNvGrpSpPr/>
          <p:nvPr/>
        </p:nvGrpSpPr>
        <p:grpSpPr>
          <a:xfrm>
            <a:off x="12876386" y="5584850"/>
            <a:ext cx="4554363" cy="14288"/>
            <a:chOff x="0" y="0"/>
            <a:chExt cx="6072484" cy="19050"/>
          </a:xfrm>
        </p:grpSpPr>
        <p:sp>
          <p:nvSpPr>
            <p:cNvPr id="20" name="Freeform 20"/>
            <p:cNvSpPr/>
            <p:nvPr/>
          </p:nvSpPr>
          <p:spPr>
            <a:xfrm>
              <a:off x="0" y="0"/>
              <a:ext cx="6072505" cy="19050"/>
            </a:xfrm>
            <a:custGeom>
              <a:avLst/>
              <a:gdLst/>
              <a:ahLst/>
              <a:cxnLst/>
              <a:rect l="l" t="t" r="r" b="b"/>
              <a:pathLst>
                <a:path w="6072505" h="19050">
                  <a:moveTo>
                    <a:pt x="0" y="0"/>
                  </a:moveTo>
                  <a:lnTo>
                    <a:pt x="6072505" y="0"/>
                  </a:lnTo>
                  <a:lnTo>
                    <a:pt x="6072505" y="19050"/>
                  </a:lnTo>
                  <a:lnTo>
                    <a:pt x="0" y="19050"/>
                  </a:lnTo>
                  <a:close/>
                </a:path>
              </a:pathLst>
            </a:custGeom>
            <a:solidFill>
              <a:srgbClr val="475569"/>
            </a:solidFill>
            <a:ln w="12700">
              <a:solidFill>
                <a:srgbClr val="000000"/>
              </a:solidFill>
            </a:ln>
          </p:spPr>
        </p:sp>
      </p:grpSp>
      <p:grpSp>
        <p:nvGrpSpPr>
          <p:cNvPr id="21" name="Group 21"/>
          <p:cNvGrpSpPr/>
          <p:nvPr/>
        </p:nvGrpSpPr>
        <p:grpSpPr>
          <a:xfrm>
            <a:off x="857250" y="6356374"/>
            <a:ext cx="4225527" cy="14288"/>
            <a:chOff x="0" y="0"/>
            <a:chExt cx="5634036" cy="19050"/>
          </a:xfrm>
        </p:grpSpPr>
        <p:sp>
          <p:nvSpPr>
            <p:cNvPr id="22" name="Freeform 22"/>
            <p:cNvSpPr/>
            <p:nvPr/>
          </p:nvSpPr>
          <p:spPr>
            <a:xfrm>
              <a:off x="0" y="0"/>
              <a:ext cx="5633974" cy="19050"/>
            </a:xfrm>
            <a:custGeom>
              <a:avLst/>
              <a:gdLst/>
              <a:ahLst/>
              <a:cxnLst/>
              <a:rect l="l" t="t" r="r" b="b"/>
              <a:pathLst>
                <a:path w="5633974" h="19050">
                  <a:moveTo>
                    <a:pt x="0" y="0"/>
                  </a:moveTo>
                  <a:lnTo>
                    <a:pt x="5633974" y="0"/>
                  </a:lnTo>
                  <a:lnTo>
                    <a:pt x="5633974" y="19050"/>
                  </a:lnTo>
                  <a:lnTo>
                    <a:pt x="0" y="19050"/>
                  </a:lnTo>
                  <a:close/>
                </a:path>
              </a:pathLst>
            </a:custGeom>
            <a:solidFill>
              <a:srgbClr val="475569"/>
            </a:solidFill>
            <a:ln w="12700">
              <a:solidFill>
                <a:srgbClr val="000000"/>
              </a:solidFill>
            </a:ln>
          </p:spPr>
        </p:sp>
      </p:grpSp>
      <p:grpSp>
        <p:nvGrpSpPr>
          <p:cNvPr id="23" name="Group 23"/>
          <p:cNvGrpSpPr/>
          <p:nvPr/>
        </p:nvGrpSpPr>
        <p:grpSpPr>
          <a:xfrm>
            <a:off x="5082777" y="6356374"/>
            <a:ext cx="7793607" cy="14288"/>
            <a:chOff x="0" y="0"/>
            <a:chExt cx="10391476" cy="19050"/>
          </a:xfrm>
        </p:grpSpPr>
        <p:sp>
          <p:nvSpPr>
            <p:cNvPr id="24" name="Freeform 24"/>
            <p:cNvSpPr/>
            <p:nvPr/>
          </p:nvSpPr>
          <p:spPr>
            <a:xfrm>
              <a:off x="0" y="0"/>
              <a:ext cx="10391521" cy="19050"/>
            </a:xfrm>
            <a:custGeom>
              <a:avLst/>
              <a:gdLst/>
              <a:ahLst/>
              <a:cxnLst/>
              <a:rect l="l" t="t" r="r" b="b"/>
              <a:pathLst>
                <a:path w="10391521" h="19050">
                  <a:moveTo>
                    <a:pt x="0" y="0"/>
                  </a:moveTo>
                  <a:lnTo>
                    <a:pt x="10391521" y="0"/>
                  </a:lnTo>
                  <a:lnTo>
                    <a:pt x="10391521" y="19050"/>
                  </a:lnTo>
                  <a:lnTo>
                    <a:pt x="0" y="19050"/>
                  </a:lnTo>
                  <a:close/>
                </a:path>
              </a:pathLst>
            </a:custGeom>
            <a:solidFill>
              <a:srgbClr val="475569"/>
            </a:solidFill>
            <a:ln w="12700">
              <a:solidFill>
                <a:srgbClr val="000000"/>
              </a:solidFill>
            </a:ln>
          </p:spPr>
        </p:sp>
      </p:grpSp>
      <p:grpSp>
        <p:nvGrpSpPr>
          <p:cNvPr id="25" name="Group 25"/>
          <p:cNvGrpSpPr/>
          <p:nvPr/>
        </p:nvGrpSpPr>
        <p:grpSpPr>
          <a:xfrm>
            <a:off x="12876386" y="6356374"/>
            <a:ext cx="4554363" cy="14288"/>
            <a:chOff x="0" y="0"/>
            <a:chExt cx="6072484" cy="19050"/>
          </a:xfrm>
        </p:grpSpPr>
        <p:sp>
          <p:nvSpPr>
            <p:cNvPr id="26" name="Freeform 26"/>
            <p:cNvSpPr/>
            <p:nvPr/>
          </p:nvSpPr>
          <p:spPr>
            <a:xfrm>
              <a:off x="0" y="0"/>
              <a:ext cx="6072505" cy="19050"/>
            </a:xfrm>
            <a:custGeom>
              <a:avLst/>
              <a:gdLst/>
              <a:ahLst/>
              <a:cxnLst/>
              <a:rect l="l" t="t" r="r" b="b"/>
              <a:pathLst>
                <a:path w="6072505" h="19050">
                  <a:moveTo>
                    <a:pt x="0" y="0"/>
                  </a:moveTo>
                  <a:lnTo>
                    <a:pt x="6072505" y="0"/>
                  </a:lnTo>
                  <a:lnTo>
                    <a:pt x="6072505" y="19050"/>
                  </a:lnTo>
                  <a:lnTo>
                    <a:pt x="0" y="19050"/>
                  </a:lnTo>
                  <a:close/>
                </a:path>
              </a:pathLst>
            </a:custGeom>
            <a:solidFill>
              <a:srgbClr val="475569"/>
            </a:solidFill>
            <a:ln w="12700">
              <a:solidFill>
                <a:srgbClr val="000000"/>
              </a:solidFill>
            </a:ln>
          </p:spPr>
        </p:sp>
      </p:grpSp>
      <p:grpSp>
        <p:nvGrpSpPr>
          <p:cNvPr id="27" name="Group 27"/>
          <p:cNvGrpSpPr/>
          <p:nvPr/>
        </p:nvGrpSpPr>
        <p:grpSpPr>
          <a:xfrm>
            <a:off x="857250" y="7127900"/>
            <a:ext cx="4225527" cy="14288"/>
            <a:chOff x="0" y="0"/>
            <a:chExt cx="5634036" cy="19050"/>
          </a:xfrm>
        </p:grpSpPr>
        <p:sp>
          <p:nvSpPr>
            <p:cNvPr id="28" name="Freeform 28"/>
            <p:cNvSpPr/>
            <p:nvPr/>
          </p:nvSpPr>
          <p:spPr>
            <a:xfrm>
              <a:off x="0" y="0"/>
              <a:ext cx="5633974" cy="19050"/>
            </a:xfrm>
            <a:custGeom>
              <a:avLst/>
              <a:gdLst/>
              <a:ahLst/>
              <a:cxnLst/>
              <a:rect l="l" t="t" r="r" b="b"/>
              <a:pathLst>
                <a:path w="5633974" h="19050">
                  <a:moveTo>
                    <a:pt x="0" y="0"/>
                  </a:moveTo>
                  <a:lnTo>
                    <a:pt x="5633974" y="0"/>
                  </a:lnTo>
                  <a:lnTo>
                    <a:pt x="5633974" y="19050"/>
                  </a:lnTo>
                  <a:lnTo>
                    <a:pt x="0" y="19050"/>
                  </a:lnTo>
                  <a:close/>
                </a:path>
              </a:pathLst>
            </a:custGeom>
            <a:solidFill>
              <a:srgbClr val="475569"/>
            </a:solidFill>
            <a:ln w="12700">
              <a:solidFill>
                <a:srgbClr val="000000"/>
              </a:solidFill>
            </a:ln>
          </p:spPr>
        </p:sp>
      </p:grpSp>
      <p:grpSp>
        <p:nvGrpSpPr>
          <p:cNvPr id="29" name="Group 29"/>
          <p:cNvGrpSpPr/>
          <p:nvPr/>
        </p:nvGrpSpPr>
        <p:grpSpPr>
          <a:xfrm>
            <a:off x="5082777" y="7127900"/>
            <a:ext cx="7793607" cy="14288"/>
            <a:chOff x="0" y="0"/>
            <a:chExt cx="10391476" cy="19050"/>
          </a:xfrm>
        </p:grpSpPr>
        <p:sp>
          <p:nvSpPr>
            <p:cNvPr id="30" name="Freeform 30"/>
            <p:cNvSpPr/>
            <p:nvPr/>
          </p:nvSpPr>
          <p:spPr>
            <a:xfrm>
              <a:off x="0" y="0"/>
              <a:ext cx="10391521" cy="19050"/>
            </a:xfrm>
            <a:custGeom>
              <a:avLst/>
              <a:gdLst/>
              <a:ahLst/>
              <a:cxnLst/>
              <a:rect l="l" t="t" r="r" b="b"/>
              <a:pathLst>
                <a:path w="10391521" h="19050">
                  <a:moveTo>
                    <a:pt x="0" y="0"/>
                  </a:moveTo>
                  <a:lnTo>
                    <a:pt x="10391521" y="0"/>
                  </a:lnTo>
                  <a:lnTo>
                    <a:pt x="10391521" y="19050"/>
                  </a:lnTo>
                  <a:lnTo>
                    <a:pt x="0" y="19050"/>
                  </a:lnTo>
                  <a:close/>
                </a:path>
              </a:pathLst>
            </a:custGeom>
            <a:solidFill>
              <a:srgbClr val="475569"/>
            </a:solidFill>
            <a:ln w="12700">
              <a:solidFill>
                <a:srgbClr val="000000"/>
              </a:solidFill>
            </a:ln>
          </p:spPr>
        </p:sp>
      </p:grpSp>
      <p:grpSp>
        <p:nvGrpSpPr>
          <p:cNvPr id="31" name="Group 31"/>
          <p:cNvGrpSpPr/>
          <p:nvPr/>
        </p:nvGrpSpPr>
        <p:grpSpPr>
          <a:xfrm>
            <a:off x="12876386" y="7127900"/>
            <a:ext cx="4554363" cy="14288"/>
            <a:chOff x="0" y="0"/>
            <a:chExt cx="6072484" cy="19050"/>
          </a:xfrm>
        </p:grpSpPr>
        <p:sp>
          <p:nvSpPr>
            <p:cNvPr id="32" name="Freeform 32"/>
            <p:cNvSpPr/>
            <p:nvPr/>
          </p:nvSpPr>
          <p:spPr>
            <a:xfrm>
              <a:off x="0" y="0"/>
              <a:ext cx="6072505" cy="19050"/>
            </a:xfrm>
            <a:custGeom>
              <a:avLst/>
              <a:gdLst/>
              <a:ahLst/>
              <a:cxnLst/>
              <a:rect l="l" t="t" r="r" b="b"/>
              <a:pathLst>
                <a:path w="6072505" h="19050">
                  <a:moveTo>
                    <a:pt x="0" y="0"/>
                  </a:moveTo>
                  <a:lnTo>
                    <a:pt x="6072505" y="0"/>
                  </a:lnTo>
                  <a:lnTo>
                    <a:pt x="6072505" y="19050"/>
                  </a:lnTo>
                  <a:lnTo>
                    <a:pt x="0" y="19050"/>
                  </a:lnTo>
                  <a:close/>
                </a:path>
              </a:pathLst>
            </a:custGeom>
            <a:solidFill>
              <a:srgbClr val="475569"/>
            </a:solidFill>
            <a:ln w="12700">
              <a:solidFill>
                <a:srgbClr val="000000"/>
              </a:solidFill>
            </a:ln>
          </p:spPr>
        </p:sp>
      </p:grpSp>
      <p:grpSp>
        <p:nvGrpSpPr>
          <p:cNvPr id="33" name="Group 33"/>
          <p:cNvGrpSpPr/>
          <p:nvPr/>
        </p:nvGrpSpPr>
        <p:grpSpPr>
          <a:xfrm>
            <a:off x="857250" y="7899425"/>
            <a:ext cx="4225527" cy="14288"/>
            <a:chOff x="0" y="0"/>
            <a:chExt cx="5634036" cy="19050"/>
          </a:xfrm>
        </p:grpSpPr>
        <p:sp>
          <p:nvSpPr>
            <p:cNvPr id="34" name="Freeform 34"/>
            <p:cNvSpPr/>
            <p:nvPr/>
          </p:nvSpPr>
          <p:spPr>
            <a:xfrm>
              <a:off x="0" y="0"/>
              <a:ext cx="5633974" cy="19050"/>
            </a:xfrm>
            <a:custGeom>
              <a:avLst/>
              <a:gdLst/>
              <a:ahLst/>
              <a:cxnLst/>
              <a:rect l="l" t="t" r="r" b="b"/>
              <a:pathLst>
                <a:path w="5633974" h="19050">
                  <a:moveTo>
                    <a:pt x="0" y="0"/>
                  </a:moveTo>
                  <a:lnTo>
                    <a:pt x="5633974" y="0"/>
                  </a:lnTo>
                  <a:lnTo>
                    <a:pt x="5633974" y="19050"/>
                  </a:lnTo>
                  <a:lnTo>
                    <a:pt x="0" y="19050"/>
                  </a:lnTo>
                  <a:close/>
                </a:path>
              </a:pathLst>
            </a:custGeom>
            <a:solidFill>
              <a:srgbClr val="475569"/>
            </a:solidFill>
            <a:ln w="12700">
              <a:solidFill>
                <a:srgbClr val="000000"/>
              </a:solidFill>
            </a:ln>
          </p:spPr>
        </p:sp>
      </p:grpSp>
      <p:grpSp>
        <p:nvGrpSpPr>
          <p:cNvPr id="35" name="Group 35"/>
          <p:cNvGrpSpPr/>
          <p:nvPr/>
        </p:nvGrpSpPr>
        <p:grpSpPr>
          <a:xfrm>
            <a:off x="5082777" y="7899425"/>
            <a:ext cx="7793607" cy="14288"/>
            <a:chOff x="0" y="0"/>
            <a:chExt cx="10391476" cy="19050"/>
          </a:xfrm>
        </p:grpSpPr>
        <p:sp>
          <p:nvSpPr>
            <p:cNvPr id="36" name="Freeform 36"/>
            <p:cNvSpPr/>
            <p:nvPr/>
          </p:nvSpPr>
          <p:spPr>
            <a:xfrm>
              <a:off x="0" y="0"/>
              <a:ext cx="10391521" cy="19050"/>
            </a:xfrm>
            <a:custGeom>
              <a:avLst/>
              <a:gdLst/>
              <a:ahLst/>
              <a:cxnLst/>
              <a:rect l="l" t="t" r="r" b="b"/>
              <a:pathLst>
                <a:path w="10391521" h="19050">
                  <a:moveTo>
                    <a:pt x="0" y="0"/>
                  </a:moveTo>
                  <a:lnTo>
                    <a:pt x="10391521" y="0"/>
                  </a:lnTo>
                  <a:lnTo>
                    <a:pt x="10391521" y="19050"/>
                  </a:lnTo>
                  <a:lnTo>
                    <a:pt x="0" y="19050"/>
                  </a:lnTo>
                  <a:close/>
                </a:path>
              </a:pathLst>
            </a:custGeom>
            <a:solidFill>
              <a:srgbClr val="475569"/>
            </a:solidFill>
            <a:ln w="12700">
              <a:solidFill>
                <a:srgbClr val="000000"/>
              </a:solidFill>
            </a:ln>
          </p:spPr>
        </p:sp>
      </p:grpSp>
      <p:grpSp>
        <p:nvGrpSpPr>
          <p:cNvPr id="37" name="Group 37"/>
          <p:cNvGrpSpPr/>
          <p:nvPr/>
        </p:nvGrpSpPr>
        <p:grpSpPr>
          <a:xfrm>
            <a:off x="12876386" y="7899425"/>
            <a:ext cx="4554363" cy="14288"/>
            <a:chOff x="0" y="0"/>
            <a:chExt cx="6072484" cy="19050"/>
          </a:xfrm>
        </p:grpSpPr>
        <p:sp>
          <p:nvSpPr>
            <p:cNvPr id="38" name="Freeform 38"/>
            <p:cNvSpPr/>
            <p:nvPr/>
          </p:nvSpPr>
          <p:spPr>
            <a:xfrm>
              <a:off x="0" y="0"/>
              <a:ext cx="6072505" cy="19050"/>
            </a:xfrm>
            <a:custGeom>
              <a:avLst/>
              <a:gdLst/>
              <a:ahLst/>
              <a:cxnLst/>
              <a:rect l="l" t="t" r="r" b="b"/>
              <a:pathLst>
                <a:path w="6072505" h="19050">
                  <a:moveTo>
                    <a:pt x="0" y="0"/>
                  </a:moveTo>
                  <a:lnTo>
                    <a:pt x="6072505" y="0"/>
                  </a:lnTo>
                  <a:lnTo>
                    <a:pt x="6072505" y="19050"/>
                  </a:lnTo>
                  <a:lnTo>
                    <a:pt x="0" y="19050"/>
                  </a:lnTo>
                  <a:close/>
                </a:path>
              </a:pathLst>
            </a:custGeom>
            <a:solidFill>
              <a:srgbClr val="475569"/>
            </a:solidFill>
            <a:ln w="12700">
              <a:solidFill>
                <a:srgbClr val="000000"/>
              </a:solidFill>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TotalTime>
  <Words>1985</Words>
  <Application>Microsoft Office PowerPoint</Application>
  <PresentationFormat>Custom</PresentationFormat>
  <Paragraphs>262</Paragraphs>
  <Slides>39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Inter Bold</vt:lpstr>
      <vt:lpstr>Be Vietnam Italics</vt:lpstr>
      <vt:lpstr>Be Vietnam</vt:lpstr>
      <vt:lpstr>Be Vietnam Ultra-Bold</vt:lpstr>
      <vt:lpstr>Calibri</vt:lpstr>
      <vt:lpstr>Inter</vt:lpstr>
      <vt:lpstr>Times New Roman</vt:lpstr>
      <vt:lpstr>Arial</vt:lpstr>
      <vt:lpstr>Merriweather Bold</vt:lpstr>
      <vt:lpstr>Calibri (MS)</vt:lpstr>
      <vt:lpstr>Paytone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Du_doan_giacngu</dc:title>
  <cp:lastModifiedBy>450G9.12TH</cp:lastModifiedBy>
  <cp:revision>28</cp:revision>
  <dcterms:created xsi:type="dcterms:W3CDTF">2006-08-16T00:00:00Z</dcterms:created>
  <dcterms:modified xsi:type="dcterms:W3CDTF">2025-12-06T07:24:10Z</dcterms:modified>
  <dc:identifier>DAG6crwImDQ</dc:identifier>
</cp:coreProperties>
</file>